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81" r:id="rId2"/>
    <p:sldId id="475" r:id="rId3"/>
    <p:sldId id="482" r:id="rId4"/>
    <p:sldId id="492" r:id="rId5"/>
    <p:sldId id="483" r:id="rId6"/>
    <p:sldId id="489" r:id="rId7"/>
    <p:sldId id="490" r:id="rId8"/>
    <p:sldId id="484" r:id="rId9"/>
    <p:sldId id="493" r:id="rId10"/>
    <p:sldId id="494" r:id="rId11"/>
  </p:sldIdLst>
  <p:sldSz cx="10287000" cy="6858000" type="35mm"/>
  <p:notesSz cx="6642100" cy="9779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A2C1FE"/>
    <a:srgbClr val="A2FFA3"/>
    <a:srgbClr val="E2BF1D"/>
    <a:srgbClr val="7441C0"/>
    <a:srgbClr val="F9043E"/>
    <a:srgbClr val="CC0000"/>
    <a:srgbClr val="FF0033"/>
    <a:srgbClr val="17FF1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>
        <p:scale>
          <a:sx n="66" d="100"/>
          <a:sy n="66" d="100"/>
        </p:scale>
        <p:origin x="-654" y="-186"/>
      </p:cViewPr>
      <p:guideLst>
        <p:guide orient="horz" pos="3024"/>
        <p:guide pos="32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1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1750" y="127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127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31750" y="93091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de-DE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091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9814AFFE-FA3A-41D4-BC0C-B1032A5924F6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1750" y="127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de-D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127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endParaRPr 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31750" y="93091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de-D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091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fld id="{BBFF08C3-5673-45B4-8DF8-28C32AD5CC1F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2054" name="Rectangle 6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749300" y="852488"/>
            <a:ext cx="51435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645025"/>
            <a:ext cx="487045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4450" rIns="88900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889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44500" algn="l" defTabSz="889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89000" algn="l" defTabSz="889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33500" algn="l" defTabSz="889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779588" algn="l" defTabSz="889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6C95A8-148A-415A-B032-E1AE0538F8C6}" type="slidenum">
              <a:rPr lang="de-DE"/>
              <a:pPr/>
              <a:t>2</a:t>
            </a:fld>
            <a:endParaRPr lang="de-DE"/>
          </a:p>
        </p:txBody>
      </p:sp>
      <p:sp>
        <p:nvSpPr>
          <p:cNvPr id="39117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88888" tIns="44444" rIns="88888" bIns="44444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4C7E1-6464-487A-A948-30148F844B7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526A4-8039-4817-B799-819266E6181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086600" y="609600"/>
            <a:ext cx="1943100" cy="54864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257300" y="609600"/>
            <a:ext cx="5676900" cy="54864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BEAE1F-C3C7-4F3A-A649-2C1AE374087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8A716-0B7F-4284-8E38-066DD18B2763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AD375-B3F4-40B7-84CA-2E03055B86B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64FCF-168B-468B-8856-EB538593792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430F3A-20EC-4A65-A8AC-511FCB1B2323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6D16B-C2D8-4920-B7AE-D7AFC579AAE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EA0F0-EE08-49EC-BCCB-D894CEB593F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76A27-75CB-4AA3-B708-A50C696E322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EDEAB-D609-46AC-BC9E-4EE583E3BFE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9804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01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endParaRPr 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43300" y="62484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endParaRPr 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33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fld id="{2B25E7F4-A2C2-4AA6-A3A3-FFF2CD022395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573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73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10039350" cy="1143000"/>
          </a:xfrm>
        </p:spPr>
        <p:txBody>
          <a:bodyPr/>
          <a:lstStyle/>
          <a:p>
            <a:r>
              <a:rPr lang="de-DE" sz="4000">
                <a:latin typeface="Arial" charset="0"/>
                <a:cs typeface="Arial" charset="0"/>
              </a:rPr>
              <a:t>Morphology substudy ELN low risk Registry</a:t>
            </a:r>
          </a:p>
        </p:txBody>
      </p:sp>
      <p:sp>
        <p:nvSpPr>
          <p:cNvPr id="401412" name="Text Box 4"/>
          <p:cNvSpPr txBox="1">
            <a:spLocks noChangeArrowheads="1"/>
          </p:cNvSpPr>
          <p:nvPr/>
        </p:nvSpPr>
        <p:spPr bwMode="auto">
          <a:xfrm>
            <a:off x="203200" y="1724025"/>
            <a:ext cx="10132902" cy="34163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de-DE" sz="2400" dirty="0" err="1">
                <a:latin typeface="Arial" charset="0"/>
              </a:rPr>
              <a:t>Aims</a:t>
            </a:r>
            <a:endParaRPr lang="de-DE" sz="2400" dirty="0">
              <a:latin typeface="Arial" charset="0"/>
            </a:endParaRPr>
          </a:p>
          <a:p>
            <a:r>
              <a:rPr lang="de-DE" sz="2400" dirty="0">
                <a:latin typeface="Arial" charset="0"/>
              </a:rPr>
              <a:t>  - </a:t>
            </a:r>
            <a:r>
              <a:rPr lang="de-DE" sz="2400" dirty="0" err="1">
                <a:latin typeface="Arial" charset="0"/>
              </a:rPr>
              <a:t>assess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the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 smtClean="0">
                <a:latin typeface="Arial" charset="0"/>
              </a:rPr>
              <a:t>reproducibility</a:t>
            </a:r>
            <a:r>
              <a:rPr lang="de-DE" sz="2400" dirty="0" smtClean="0">
                <a:latin typeface="Arial" charset="0"/>
              </a:rPr>
              <a:t> of </a:t>
            </a:r>
            <a:r>
              <a:rPr lang="de-DE" sz="2400" dirty="0" err="1" smtClean="0">
                <a:latin typeface="Arial" charset="0"/>
              </a:rPr>
              <a:t>diagnosis</a:t>
            </a:r>
            <a:r>
              <a:rPr lang="de-DE" sz="2400" dirty="0" smtClean="0">
                <a:latin typeface="Arial" charset="0"/>
              </a:rPr>
              <a:t> </a:t>
            </a:r>
            <a:endParaRPr lang="de-DE" sz="2400" dirty="0">
              <a:latin typeface="Arial" charset="0"/>
            </a:endParaRPr>
          </a:p>
          <a:p>
            <a:endParaRPr lang="de-DE" sz="2400" dirty="0">
              <a:latin typeface="Arial" charset="0"/>
            </a:endParaRPr>
          </a:p>
          <a:p>
            <a:endParaRPr lang="de-DE" sz="2400" dirty="0">
              <a:latin typeface="Arial" charset="0"/>
            </a:endParaRPr>
          </a:p>
          <a:p>
            <a:r>
              <a:rPr lang="de-DE" sz="2400" dirty="0" err="1">
                <a:latin typeface="Arial" charset="0"/>
              </a:rPr>
              <a:t>Methods</a:t>
            </a:r>
            <a:endParaRPr lang="de-DE" sz="2400" dirty="0">
              <a:latin typeface="Arial" charset="0"/>
            </a:endParaRPr>
          </a:p>
          <a:p>
            <a:r>
              <a:rPr lang="de-DE" sz="2400" dirty="0">
                <a:latin typeface="Arial" charset="0"/>
              </a:rPr>
              <a:t>  - </a:t>
            </a:r>
            <a:r>
              <a:rPr lang="de-DE" sz="2400" dirty="0" err="1">
                <a:latin typeface="Arial" charset="0"/>
              </a:rPr>
              <a:t>review</a:t>
            </a:r>
            <a:r>
              <a:rPr lang="de-DE" sz="2400" dirty="0">
                <a:latin typeface="Arial" charset="0"/>
              </a:rPr>
              <a:t> of </a:t>
            </a:r>
            <a:r>
              <a:rPr lang="de-DE" sz="2400" dirty="0" err="1">
                <a:latin typeface="Arial" charset="0"/>
              </a:rPr>
              <a:t>random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selected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slides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from</a:t>
            </a:r>
            <a:r>
              <a:rPr lang="de-DE" sz="2400" dirty="0">
                <a:latin typeface="Arial" charset="0"/>
              </a:rPr>
              <a:t> all </a:t>
            </a:r>
            <a:r>
              <a:rPr lang="de-DE" sz="2400" dirty="0" err="1">
                <a:latin typeface="Arial" charset="0"/>
              </a:rPr>
              <a:t>participating</a:t>
            </a:r>
            <a:r>
              <a:rPr lang="de-DE" sz="2400" dirty="0">
                <a:latin typeface="Arial" charset="0"/>
              </a:rPr>
              <a:t> countries</a:t>
            </a:r>
          </a:p>
          <a:p>
            <a:r>
              <a:rPr lang="de-DE" sz="2400" dirty="0">
                <a:latin typeface="Arial" charset="0"/>
              </a:rPr>
              <a:t>  - </a:t>
            </a:r>
            <a:r>
              <a:rPr lang="de-DE" sz="2400" dirty="0" err="1">
                <a:latin typeface="Arial" charset="0"/>
              </a:rPr>
              <a:t>reviewer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panel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includes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both</a:t>
            </a:r>
            <a:r>
              <a:rPr lang="de-DE" sz="2400" dirty="0">
                <a:latin typeface="Arial" charset="0"/>
              </a:rPr>
              <a:t> „</a:t>
            </a:r>
            <a:r>
              <a:rPr lang="de-DE" sz="2400" dirty="0" err="1">
                <a:latin typeface="Arial" charset="0"/>
              </a:rPr>
              <a:t>experts</a:t>
            </a:r>
            <a:r>
              <a:rPr lang="de-DE" sz="2400" dirty="0">
                <a:latin typeface="Arial" charset="0"/>
              </a:rPr>
              <a:t>“ </a:t>
            </a:r>
            <a:r>
              <a:rPr lang="de-DE" sz="2400" dirty="0" err="1">
                <a:latin typeface="Arial" charset="0"/>
              </a:rPr>
              <a:t>as</a:t>
            </a:r>
            <a:r>
              <a:rPr lang="de-DE" sz="2400" dirty="0">
                <a:latin typeface="Arial" charset="0"/>
              </a:rPr>
              <a:t> well </a:t>
            </a:r>
            <a:r>
              <a:rPr lang="de-DE" sz="2400" dirty="0" err="1">
                <a:latin typeface="Arial" charset="0"/>
              </a:rPr>
              <a:t>as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physicians</a:t>
            </a:r>
            <a:r>
              <a:rPr lang="de-DE" sz="2400" dirty="0">
                <a:latin typeface="Arial" charset="0"/>
              </a:rPr>
              <a:t> in </a:t>
            </a:r>
            <a:r>
              <a:rPr lang="de-DE" sz="2400" dirty="0" err="1">
                <a:latin typeface="Arial" charset="0"/>
              </a:rPr>
              <a:t>training</a:t>
            </a:r>
            <a:endParaRPr lang="de-DE" sz="2400" dirty="0">
              <a:latin typeface="Arial" charset="0"/>
            </a:endParaRPr>
          </a:p>
          <a:p>
            <a:r>
              <a:rPr lang="de-DE" sz="2400" dirty="0">
                <a:latin typeface="Arial" charset="0"/>
              </a:rPr>
              <a:t>  - </a:t>
            </a:r>
            <a:r>
              <a:rPr lang="de-DE" sz="2400" dirty="0" err="1">
                <a:latin typeface="Arial" charset="0"/>
              </a:rPr>
              <a:t>description</a:t>
            </a:r>
            <a:r>
              <a:rPr lang="de-DE" sz="2400" dirty="0">
                <a:latin typeface="Arial" charset="0"/>
              </a:rPr>
              <a:t> of </a:t>
            </a:r>
            <a:r>
              <a:rPr lang="de-DE" sz="2400" dirty="0" err="1">
                <a:latin typeface="Arial" charset="0"/>
              </a:rPr>
              <a:t>results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and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correlation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with</a:t>
            </a:r>
            <a:r>
              <a:rPr lang="de-DE" sz="2400" dirty="0">
                <a:latin typeface="Arial" charset="0"/>
              </a:rPr>
              <a:t> original </a:t>
            </a:r>
            <a:r>
              <a:rPr lang="de-DE" sz="2400" dirty="0" err="1">
                <a:latin typeface="Arial" charset="0"/>
              </a:rPr>
              <a:t>findings</a:t>
            </a:r>
            <a:endParaRPr lang="de-DE" sz="2400" dirty="0">
              <a:latin typeface="Arial" charset="0"/>
            </a:endParaRPr>
          </a:p>
          <a:p>
            <a:r>
              <a:rPr lang="de-DE" sz="2400" dirty="0">
                <a:latin typeface="Arial" charset="0"/>
              </a:rPr>
              <a:t>  - </a:t>
            </a:r>
            <a:r>
              <a:rPr lang="de-DE" sz="2400" dirty="0" err="1">
                <a:latin typeface="Arial" charset="0"/>
              </a:rPr>
              <a:t>calculation</a:t>
            </a:r>
            <a:r>
              <a:rPr lang="de-DE" sz="2400" dirty="0">
                <a:latin typeface="Arial" charset="0"/>
              </a:rPr>
              <a:t> of </a:t>
            </a:r>
            <a:r>
              <a:rPr lang="de-DE" sz="2400" dirty="0" err="1">
                <a:latin typeface="Arial" charset="0"/>
              </a:rPr>
              <a:t>degree</a:t>
            </a:r>
            <a:r>
              <a:rPr lang="de-DE" sz="2400" dirty="0">
                <a:latin typeface="Arial" charset="0"/>
              </a:rPr>
              <a:t> of </a:t>
            </a:r>
            <a:r>
              <a:rPr lang="de-DE" sz="2400" dirty="0" err="1">
                <a:latin typeface="Arial" charset="0"/>
              </a:rPr>
              <a:t>discrepancy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using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>
                <a:latin typeface="Symbol" pitchFamily="18" charset="2"/>
              </a:rPr>
              <a:t>k</a:t>
            </a:r>
            <a:r>
              <a:rPr lang="de-DE" sz="2400" dirty="0">
                <a:latin typeface="Arial" charset="0"/>
              </a:rPr>
              <a:t>-</a:t>
            </a:r>
            <a:r>
              <a:rPr lang="de-DE" sz="2400" dirty="0" err="1">
                <a:latin typeface="Arial" charset="0"/>
              </a:rPr>
              <a:t>test</a:t>
            </a:r>
            <a:endParaRPr lang="de-DE" sz="2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0"/>
            <a:ext cx="7772400" cy="863600"/>
          </a:xfrm>
        </p:spPr>
        <p:txBody>
          <a:bodyPr/>
          <a:lstStyle/>
          <a:p>
            <a:r>
              <a:rPr lang="de-DE" sz="3200">
                <a:latin typeface="Arial" charset="0"/>
                <a:cs typeface="Arial" charset="0"/>
              </a:rPr>
              <a:t>Morphology Panel</a:t>
            </a:r>
          </a:p>
        </p:txBody>
      </p:sp>
      <p:sp>
        <p:nvSpPr>
          <p:cNvPr id="414723" name="Text Box 3"/>
          <p:cNvSpPr txBox="1">
            <a:spLocks noChangeArrowheads="1"/>
          </p:cNvSpPr>
          <p:nvPr/>
        </p:nvSpPr>
        <p:spPr bwMode="auto">
          <a:xfrm>
            <a:off x="1327150" y="981075"/>
            <a:ext cx="7305205" cy="526297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261938" indent="-261938"/>
            <a:endParaRPr lang="de-DE" sz="2400" dirty="0">
              <a:latin typeface="Arial" charset="0"/>
            </a:endParaRPr>
          </a:p>
          <a:p>
            <a:pPr marL="620713" lvl="1" indent="-179388"/>
            <a:r>
              <a:rPr lang="de-DE" sz="2400" dirty="0" err="1">
                <a:latin typeface="Arial" charset="0"/>
              </a:rPr>
              <a:t>Chairs</a:t>
            </a:r>
            <a:r>
              <a:rPr lang="de-DE" sz="2400" dirty="0">
                <a:latin typeface="Arial" charset="0"/>
              </a:rPr>
              <a:t>:	Ulrich </a:t>
            </a:r>
            <a:r>
              <a:rPr lang="de-DE" sz="2400" dirty="0" err="1">
                <a:latin typeface="Arial" charset="0"/>
              </a:rPr>
              <a:t>Germing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and</a:t>
            </a:r>
            <a:r>
              <a:rPr lang="de-DE" sz="2400" dirty="0">
                <a:latin typeface="Arial" charset="0"/>
              </a:rPr>
              <a:t> Marius MacKenzie</a:t>
            </a:r>
          </a:p>
          <a:p>
            <a:pPr marL="620713" lvl="1" indent="-179388"/>
            <a:r>
              <a:rPr lang="de-DE" sz="2400" dirty="0" err="1">
                <a:latin typeface="Arial" charset="0"/>
              </a:rPr>
              <a:t>Proposed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Experts</a:t>
            </a:r>
            <a:endParaRPr lang="de-DE" sz="2400" dirty="0">
              <a:latin typeface="Arial" charset="0"/>
            </a:endParaRPr>
          </a:p>
          <a:p>
            <a:pPr marL="620713" lvl="1" indent="-179388"/>
            <a:r>
              <a:rPr lang="de-DE" sz="2400" dirty="0">
                <a:latin typeface="Arial" charset="0"/>
              </a:rPr>
              <a:t>		Argiris </a:t>
            </a:r>
            <a:r>
              <a:rPr lang="de-DE" sz="2400" dirty="0" err="1">
                <a:latin typeface="Arial" charset="0"/>
              </a:rPr>
              <a:t>Symenoidis</a:t>
            </a:r>
            <a:r>
              <a:rPr lang="de-DE" sz="2400" dirty="0">
                <a:latin typeface="Arial" charset="0"/>
              </a:rPr>
              <a:t>, </a:t>
            </a:r>
            <a:r>
              <a:rPr lang="de-DE" sz="2400" dirty="0" err="1">
                <a:latin typeface="Arial" charset="0"/>
              </a:rPr>
              <a:t>Greece</a:t>
            </a:r>
            <a:endParaRPr lang="de-DE" sz="2400" dirty="0">
              <a:latin typeface="Arial" charset="0"/>
            </a:endParaRPr>
          </a:p>
          <a:p>
            <a:pPr marL="620713" lvl="1" indent="-179388"/>
            <a:r>
              <a:rPr lang="de-DE" sz="2400" dirty="0">
                <a:latin typeface="Arial" charset="0"/>
              </a:rPr>
              <a:t>		Jaroslaw Cermak, Czech Rep.</a:t>
            </a:r>
          </a:p>
          <a:p>
            <a:pPr marL="620713" lvl="1" indent="-179388"/>
            <a:r>
              <a:rPr lang="de-DE" sz="2400" dirty="0">
                <a:latin typeface="Arial" charset="0"/>
              </a:rPr>
              <a:t>		</a:t>
            </a:r>
            <a:r>
              <a:rPr lang="de-DE" sz="2400" dirty="0" smtClean="0">
                <a:latin typeface="Arial" charset="0"/>
              </a:rPr>
              <a:t>Anna </a:t>
            </a:r>
            <a:r>
              <a:rPr lang="de-DE" sz="2400" dirty="0" err="1">
                <a:latin typeface="Arial" charset="0"/>
              </a:rPr>
              <a:t>Porwit</a:t>
            </a:r>
            <a:r>
              <a:rPr lang="de-DE" sz="2400" dirty="0">
                <a:latin typeface="Arial" charset="0"/>
              </a:rPr>
              <a:t>, </a:t>
            </a:r>
            <a:r>
              <a:rPr lang="de-DE" sz="2400" dirty="0" err="1">
                <a:latin typeface="Arial" charset="0"/>
              </a:rPr>
              <a:t>Sweden</a:t>
            </a:r>
            <a:endParaRPr lang="de-DE" sz="2400" dirty="0">
              <a:latin typeface="Arial" charset="0"/>
            </a:endParaRPr>
          </a:p>
          <a:p>
            <a:pPr marL="620713" lvl="1" indent="-179388"/>
            <a:r>
              <a:rPr lang="de-DE" sz="2400" dirty="0">
                <a:latin typeface="Arial" charset="0"/>
              </a:rPr>
              <a:t>		Teresa </a:t>
            </a:r>
            <a:r>
              <a:rPr lang="de-DE" sz="2400" dirty="0" err="1">
                <a:latin typeface="Arial" charset="0"/>
              </a:rPr>
              <a:t>Valespie</a:t>
            </a:r>
            <a:r>
              <a:rPr lang="de-DE" sz="2400" dirty="0">
                <a:latin typeface="Arial" charset="0"/>
              </a:rPr>
              <a:t>?, Spain </a:t>
            </a:r>
          </a:p>
          <a:p>
            <a:pPr marL="620713" lvl="1" indent="-179388"/>
            <a:r>
              <a:rPr lang="de-DE" sz="2400" dirty="0">
                <a:latin typeface="Arial" charset="0"/>
              </a:rPr>
              <a:t>		</a:t>
            </a:r>
          </a:p>
          <a:p>
            <a:pPr marL="620713" lvl="1" indent="-179388"/>
            <a:r>
              <a:rPr lang="de-DE" sz="2400" dirty="0" err="1">
                <a:latin typeface="Arial" charset="0"/>
              </a:rPr>
              <a:t>Proposed</a:t>
            </a:r>
            <a:r>
              <a:rPr lang="de-DE" sz="2400" dirty="0">
                <a:latin typeface="Arial" charset="0"/>
              </a:rPr>
              <a:t> „non-</a:t>
            </a:r>
            <a:r>
              <a:rPr lang="de-DE" sz="2400" dirty="0" err="1">
                <a:latin typeface="Arial" charset="0"/>
              </a:rPr>
              <a:t>experts</a:t>
            </a:r>
            <a:r>
              <a:rPr lang="de-DE" sz="2400" dirty="0">
                <a:latin typeface="Arial" charset="0"/>
              </a:rPr>
              <a:t>“</a:t>
            </a:r>
          </a:p>
          <a:p>
            <a:pPr marL="620713" lvl="1" indent="-179388"/>
            <a:r>
              <a:rPr lang="de-DE" sz="2400" dirty="0">
                <a:latin typeface="Arial" charset="0"/>
              </a:rPr>
              <a:t>		Louise </a:t>
            </a:r>
            <a:r>
              <a:rPr lang="de-DE" sz="2400" dirty="0" err="1">
                <a:latin typeface="Arial" charset="0"/>
              </a:rPr>
              <a:t>deSwart</a:t>
            </a:r>
            <a:r>
              <a:rPr lang="de-DE" sz="2400" dirty="0">
                <a:latin typeface="Arial" charset="0"/>
              </a:rPr>
              <a:t>, </a:t>
            </a:r>
            <a:r>
              <a:rPr lang="de-DE" sz="2400" dirty="0" err="1">
                <a:latin typeface="Arial" charset="0"/>
              </a:rPr>
              <a:t>Netherlands</a:t>
            </a:r>
            <a:endParaRPr lang="de-DE" sz="2400" dirty="0">
              <a:latin typeface="Arial" charset="0"/>
            </a:endParaRPr>
          </a:p>
          <a:p>
            <a:pPr marL="620713" lvl="1" indent="-179388"/>
            <a:r>
              <a:rPr lang="de-DE" sz="2400" dirty="0">
                <a:latin typeface="Arial" charset="0"/>
              </a:rPr>
              <a:t>		Judith Neukirchen, </a:t>
            </a:r>
            <a:r>
              <a:rPr lang="de-DE" sz="2400" dirty="0" smtClean="0">
                <a:latin typeface="Arial" charset="0"/>
              </a:rPr>
              <a:t>Germany</a:t>
            </a:r>
          </a:p>
          <a:p>
            <a:pPr marL="620713" lvl="1" indent="-179388"/>
            <a:r>
              <a:rPr lang="de-DE" sz="2400" dirty="0">
                <a:latin typeface="Arial" charset="0"/>
              </a:rPr>
              <a:t>	</a:t>
            </a:r>
            <a:r>
              <a:rPr lang="de-DE" sz="2400" dirty="0" smtClean="0">
                <a:latin typeface="Arial" charset="0"/>
              </a:rPr>
              <a:t>	</a:t>
            </a:r>
            <a:r>
              <a:rPr lang="de-DE" sz="2400" dirty="0" err="1">
                <a:latin typeface="Arial" charset="0"/>
              </a:rPr>
              <a:t>B</a:t>
            </a:r>
            <a:r>
              <a:rPr lang="de-DE" sz="2400" dirty="0" err="1" smtClean="0">
                <a:latin typeface="Arial" charset="0"/>
              </a:rPr>
              <a:t>y</a:t>
            </a:r>
            <a:r>
              <a:rPr lang="de-DE" sz="2400" dirty="0" smtClean="0">
                <a:latin typeface="Arial" charset="0"/>
              </a:rPr>
              <a:t> David Bowen, UK</a:t>
            </a:r>
          </a:p>
          <a:p>
            <a:pPr marL="620713" lvl="1" indent="-179388"/>
            <a:r>
              <a:rPr lang="de-DE" sz="2400" dirty="0">
                <a:latin typeface="Arial" charset="0"/>
              </a:rPr>
              <a:t>	</a:t>
            </a:r>
            <a:r>
              <a:rPr lang="de-DE" sz="2400" dirty="0" smtClean="0">
                <a:latin typeface="Arial" charset="0"/>
              </a:rPr>
              <a:t>	</a:t>
            </a:r>
            <a:r>
              <a:rPr lang="de-DE" sz="2400" dirty="0" err="1" smtClean="0">
                <a:latin typeface="Arial" charset="0"/>
              </a:rPr>
              <a:t>Others</a:t>
            </a:r>
            <a:endParaRPr lang="de-DE" sz="2400" dirty="0">
              <a:latin typeface="Arial" charset="0"/>
            </a:endParaRPr>
          </a:p>
          <a:p>
            <a:pPr marL="620713" lvl="1" indent="-179388"/>
            <a:endParaRPr lang="de-DE" sz="2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9" name="Rectangle 5"/>
          <p:cNvSpPr>
            <a:spLocks noChangeArrowheads="1"/>
          </p:cNvSpPr>
          <p:nvPr/>
        </p:nvSpPr>
        <p:spPr bwMode="auto">
          <a:xfrm>
            <a:off x="2860675" y="115888"/>
            <a:ext cx="4025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de-DE" sz="4000">
                <a:solidFill>
                  <a:schemeClr val="tx2"/>
                </a:solidFill>
                <a:latin typeface="Arial" charset="0"/>
              </a:rPr>
              <a:t>Methods in detail</a:t>
            </a:r>
          </a:p>
        </p:txBody>
      </p:sp>
      <p:sp>
        <p:nvSpPr>
          <p:cNvPr id="390153" name="Text Box 9"/>
          <p:cNvSpPr txBox="1">
            <a:spLocks noChangeArrowheads="1"/>
          </p:cNvSpPr>
          <p:nvPr/>
        </p:nvSpPr>
        <p:spPr bwMode="auto">
          <a:xfrm>
            <a:off x="247650" y="1130300"/>
            <a:ext cx="9791700" cy="489364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de-DE" dirty="0">
                <a:latin typeface="Arial" charset="0"/>
              </a:rPr>
              <a:t> Random </a:t>
            </a:r>
            <a:r>
              <a:rPr lang="de-DE" dirty="0" err="1">
                <a:latin typeface="Arial" charset="0"/>
              </a:rPr>
              <a:t>selection</a:t>
            </a:r>
            <a:r>
              <a:rPr lang="de-DE" dirty="0">
                <a:latin typeface="Arial" charset="0"/>
              </a:rPr>
              <a:t> of a total of 100 </a:t>
            </a:r>
            <a:r>
              <a:rPr lang="de-DE" dirty="0" err="1">
                <a:latin typeface="Arial" charset="0"/>
              </a:rPr>
              <a:t>cases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from</a:t>
            </a:r>
            <a:r>
              <a:rPr lang="de-DE" dirty="0">
                <a:latin typeface="Arial" charset="0"/>
              </a:rPr>
              <a:t> all countries</a:t>
            </a:r>
          </a:p>
          <a:p>
            <a:r>
              <a:rPr lang="de-DE" dirty="0" err="1">
                <a:latin typeface="Arial" charset="0"/>
              </a:rPr>
              <a:t>taking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into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account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the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amount</a:t>
            </a:r>
            <a:r>
              <a:rPr lang="de-DE" dirty="0">
                <a:latin typeface="Arial" charset="0"/>
              </a:rPr>
              <a:t> of </a:t>
            </a:r>
            <a:r>
              <a:rPr lang="de-DE" dirty="0" err="1">
                <a:latin typeface="Arial" charset="0"/>
              </a:rPr>
              <a:t>included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patients</a:t>
            </a:r>
            <a:r>
              <a:rPr lang="de-DE" dirty="0">
                <a:latin typeface="Arial" charset="0"/>
              </a:rPr>
              <a:t> </a:t>
            </a:r>
          </a:p>
          <a:p>
            <a:r>
              <a:rPr lang="de-DE" dirty="0">
                <a:latin typeface="Arial" charset="0"/>
              </a:rPr>
              <a:t>(</a:t>
            </a:r>
            <a:r>
              <a:rPr lang="de-DE" dirty="0" err="1">
                <a:latin typeface="Arial" charset="0"/>
              </a:rPr>
              <a:t>for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example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more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from</a:t>
            </a:r>
            <a:r>
              <a:rPr lang="de-DE" dirty="0">
                <a:latin typeface="Arial" charset="0"/>
              </a:rPr>
              <a:t> France </a:t>
            </a:r>
            <a:r>
              <a:rPr lang="de-DE" dirty="0" err="1">
                <a:latin typeface="Arial" charset="0"/>
              </a:rPr>
              <a:t>as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compared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to</a:t>
            </a:r>
            <a:r>
              <a:rPr lang="de-DE" dirty="0">
                <a:latin typeface="Arial" charset="0"/>
              </a:rPr>
              <a:t> Germany</a:t>
            </a:r>
          </a:p>
          <a:p>
            <a:r>
              <a:rPr lang="de-DE" dirty="0">
                <a:latin typeface="Arial" charset="0"/>
              </a:rPr>
              <a:t>	-&gt; </a:t>
            </a:r>
            <a:r>
              <a:rPr lang="de-DE" dirty="0" err="1" smtClean="0">
                <a:latin typeface="Arial" charset="0"/>
              </a:rPr>
              <a:t>already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done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by</a:t>
            </a:r>
            <a:r>
              <a:rPr lang="de-DE" dirty="0">
                <a:latin typeface="Arial" charset="0"/>
              </a:rPr>
              <a:t> Alex Smith</a:t>
            </a:r>
          </a:p>
          <a:p>
            <a:endParaRPr lang="de-DE" dirty="0">
              <a:latin typeface="Arial" charset="0"/>
            </a:endParaRPr>
          </a:p>
          <a:p>
            <a:pPr>
              <a:buFontTx/>
              <a:buChar char="-"/>
            </a:pPr>
            <a:r>
              <a:rPr lang="de-DE" dirty="0">
                <a:latin typeface="Arial" charset="0"/>
              </a:rPr>
              <a:t>2 </a:t>
            </a:r>
            <a:r>
              <a:rPr lang="de-DE" dirty="0" err="1">
                <a:latin typeface="Arial" charset="0"/>
              </a:rPr>
              <a:t>marrow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slides</a:t>
            </a:r>
            <a:r>
              <a:rPr lang="de-DE" dirty="0">
                <a:latin typeface="Arial" charset="0"/>
              </a:rPr>
              <a:t> (</a:t>
            </a:r>
            <a:r>
              <a:rPr lang="de-DE" dirty="0" err="1">
                <a:latin typeface="Arial" charset="0"/>
              </a:rPr>
              <a:t>preferably</a:t>
            </a:r>
            <a:r>
              <a:rPr lang="de-DE" dirty="0">
                <a:latin typeface="Arial" charset="0"/>
              </a:rPr>
              <a:t> also </a:t>
            </a:r>
            <a:r>
              <a:rPr lang="de-DE" dirty="0" err="1">
                <a:latin typeface="Arial" charset="0"/>
              </a:rPr>
              <a:t>iron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staining</a:t>
            </a:r>
            <a:r>
              <a:rPr lang="de-DE" dirty="0">
                <a:latin typeface="Arial" charset="0"/>
              </a:rPr>
              <a:t>) </a:t>
            </a:r>
            <a:r>
              <a:rPr lang="de-DE" dirty="0" err="1">
                <a:latin typeface="Arial" charset="0"/>
              </a:rPr>
              <a:t>and</a:t>
            </a:r>
            <a:r>
              <a:rPr lang="de-DE" dirty="0">
                <a:latin typeface="Arial" charset="0"/>
              </a:rPr>
              <a:t> 1 </a:t>
            </a:r>
            <a:r>
              <a:rPr lang="de-DE" dirty="0" err="1">
                <a:latin typeface="Arial" charset="0"/>
              </a:rPr>
              <a:t>blood</a:t>
            </a:r>
            <a:r>
              <a:rPr lang="de-DE" dirty="0">
                <a:latin typeface="Arial" charset="0"/>
              </a:rPr>
              <a:t> film </a:t>
            </a:r>
            <a:r>
              <a:rPr lang="de-DE" dirty="0" err="1">
                <a:latin typeface="Arial" charset="0"/>
              </a:rPr>
              <a:t>from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each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selected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case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should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be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sent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to</a:t>
            </a:r>
            <a:r>
              <a:rPr lang="de-DE" dirty="0">
                <a:latin typeface="Arial" charset="0"/>
              </a:rPr>
              <a:t> Düsseldorf, </a:t>
            </a:r>
            <a:r>
              <a:rPr lang="de-DE" dirty="0" err="1">
                <a:latin typeface="Arial" charset="0"/>
              </a:rPr>
              <a:t>where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the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morphology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review</a:t>
            </a:r>
            <a:r>
              <a:rPr lang="de-DE" dirty="0">
                <a:latin typeface="Arial" charset="0"/>
              </a:rPr>
              <a:t> will </a:t>
            </a:r>
            <a:r>
              <a:rPr lang="de-DE" dirty="0" err="1">
                <a:latin typeface="Arial" charset="0"/>
              </a:rPr>
              <a:t>take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place</a:t>
            </a:r>
            <a:endParaRPr lang="de-DE" dirty="0">
              <a:latin typeface="Arial" charset="0"/>
            </a:endParaRPr>
          </a:p>
          <a:p>
            <a:pPr lvl="1">
              <a:buFontTx/>
              <a:buChar char="-"/>
            </a:pPr>
            <a:r>
              <a:rPr lang="de-DE" dirty="0">
                <a:latin typeface="Arial" charset="0"/>
              </a:rPr>
              <a:t>&gt; </a:t>
            </a:r>
            <a:r>
              <a:rPr lang="de-DE" dirty="0" err="1" smtClean="0">
                <a:latin typeface="Arial" charset="0"/>
              </a:rPr>
              <a:t>action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by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 smtClean="0">
                <a:latin typeface="Arial" charset="0"/>
              </a:rPr>
              <a:t>country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coordinators</a:t>
            </a:r>
            <a:endParaRPr lang="de-DE" dirty="0">
              <a:latin typeface="Arial" charset="0"/>
            </a:endParaRPr>
          </a:p>
          <a:p>
            <a:pPr lvl="2"/>
            <a:endParaRPr lang="de-DE" dirty="0">
              <a:latin typeface="Arial" charset="0"/>
            </a:endParaRPr>
          </a:p>
          <a:p>
            <a:pPr lvl="2"/>
            <a:endParaRPr lang="de-DE" dirty="0">
              <a:latin typeface="Arial" charset="0"/>
            </a:endParaRPr>
          </a:p>
          <a:p>
            <a:pPr>
              <a:buFontTx/>
              <a:buChar char="-"/>
            </a:pPr>
            <a:endParaRPr lang="de-DE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7650" y="908050"/>
            <a:ext cx="10039350" cy="5113338"/>
          </a:xfrm>
          <a:ln w="12700"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Preparation</a:t>
            </a:r>
            <a:r>
              <a:rPr lang="de-DE" sz="2400" dirty="0">
                <a:latin typeface="Arial" charset="0"/>
                <a:cs typeface="Arial" charset="0"/>
              </a:rPr>
              <a:t> of minimal </a:t>
            </a:r>
            <a:r>
              <a:rPr lang="de-DE" sz="2400" dirty="0" err="1">
                <a:latin typeface="Arial" charset="0"/>
                <a:cs typeface="Arial" charset="0"/>
              </a:rPr>
              <a:t>required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data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set</a:t>
            </a:r>
            <a:r>
              <a:rPr lang="de-DE" sz="2400" dirty="0">
                <a:latin typeface="Arial" charset="0"/>
                <a:cs typeface="Arial" charset="0"/>
              </a:rPr>
              <a:t> of </a:t>
            </a:r>
            <a:r>
              <a:rPr lang="de-DE" sz="2400" dirty="0" err="1" smtClean="0">
                <a:latin typeface="Arial" charset="0"/>
                <a:cs typeface="Arial" charset="0"/>
              </a:rPr>
              <a:t>selected</a:t>
            </a:r>
            <a:r>
              <a:rPr lang="de-DE" sz="2400" dirty="0" smtClean="0">
                <a:latin typeface="Arial" charset="0"/>
                <a:cs typeface="Arial" charset="0"/>
              </a:rPr>
              <a:t> </a:t>
            </a:r>
            <a:r>
              <a:rPr lang="de-DE" sz="2400" dirty="0" err="1" smtClean="0">
                <a:latin typeface="Arial" charset="0"/>
                <a:cs typeface="Arial" charset="0"/>
              </a:rPr>
              <a:t>cases</a:t>
            </a:r>
            <a:r>
              <a:rPr lang="de-DE" sz="2400" dirty="0" smtClean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necessary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for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 smtClean="0">
                <a:latin typeface="Arial" charset="0"/>
                <a:cs typeface="Arial" charset="0"/>
              </a:rPr>
              <a:t>review</a:t>
            </a:r>
            <a:r>
              <a:rPr lang="de-DE" sz="2400" dirty="0">
                <a:latin typeface="Arial" charset="0"/>
                <a:cs typeface="Arial" charset="0"/>
              </a:rPr>
              <a:t>, </a:t>
            </a:r>
            <a:r>
              <a:rPr lang="de-DE" sz="2400" dirty="0" err="1">
                <a:latin typeface="Arial" charset="0"/>
                <a:cs typeface="Arial" charset="0"/>
              </a:rPr>
              <a:t>to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be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sent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to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smtClean="0">
                <a:latin typeface="Arial" charset="0"/>
                <a:cs typeface="Arial" charset="0"/>
              </a:rPr>
              <a:t>Düsseldorf</a:t>
            </a:r>
            <a:r>
              <a:rPr lang="de-DE" sz="2400" dirty="0">
                <a:latin typeface="Arial" charset="0"/>
                <a:cs typeface="Arial" charset="0"/>
              </a:rPr>
              <a:t>:</a:t>
            </a:r>
          </a:p>
          <a:p>
            <a:pPr>
              <a:lnSpc>
                <a:spcPct val="90000"/>
              </a:lnSpc>
            </a:pPr>
            <a:endParaRPr lang="de-DE" sz="24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de-DE" sz="2400" dirty="0">
                <a:latin typeface="Arial" charset="0"/>
                <a:cs typeface="Arial" charset="0"/>
              </a:rPr>
              <a:t>	- ID, (</a:t>
            </a:r>
            <a:r>
              <a:rPr lang="de-DE" sz="2400" dirty="0" smtClean="0">
                <a:latin typeface="Arial" charset="0"/>
                <a:cs typeface="Arial" charset="0"/>
              </a:rPr>
              <a:t>Country</a:t>
            </a:r>
            <a:r>
              <a:rPr lang="de-DE" sz="2400" dirty="0">
                <a:latin typeface="Arial" charset="0"/>
                <a:cs typeface="Arial" charset="0"/>
              </a:rPr>
              <a:t>, </a:t>
            </a:r>
            <a:r>
              <a:rPr lang="de-DE" sz="2400" dirty="0" smtClean="0">
                <a:latin typeface="Arial" charset="0"/>
                <a:cs typeface="Arial" charset="0"/>
              </a:rPr>
              <a:t>Hospital: </a:t>
            </a:r>
            <a:r>
              <a:rPr lang="de-DE" sz="2400" dirty="0" err="1" smtClean="0">
                <a:latin typeface="Arial" charset="0"/>
                <a:cs typeface="Arial" charset="0"/>
              </a:rPr>
              <a:t>only</a:t>
            </a:r>
            <a:r>
              <a:rPr lang="de-DE" sz="2400" dirty="0" smtClean="0">
                <a:latin typeface="Arial" charset="0"/>
                <a:cs typeface="Arial" charset="0"/>
              </a:rPr>
              <a:t> </a:t>
            </a:r>
            <a:r>
              <a:rPr lang="de-DE" sz="2400" dirty="0" err="1" smtClean="0">
                <a:latin typeface="Arial" charset="0"/>
                <a:cs typeface="Arial" charset="0"/>
              </a:rPr>
              <a:t>available</a:t>
            </a:r>
            <a:r>
              <a:rPr lang="de-DE" sz="2400" dirty="0" smtClean="0">
                <a:latin typeface="Arial" charset="0"/>
                <a:cs typeface="Arial" charset="0"/>
              </a:rPr>
              <a:t> </a:t>
            </a:r>
            <a:r>
              <a:rPr lang="de-DE" sz="2400" dirty="0" err="1" smtClean="0">
                <a:latin typeface="Arial" charset="0"/>
                <a:cs typeface="Arial" charset="0"/>
              </a:rPr>
              <a:t>to</a:t>
            </a:r>
            <a:r>
              <a:rPr lang="de-DE" sz="2400" dirty="0" smtClean="0">
                <a:latin typeface="Arial" charset="0"/>
                <a:cs typeface="Arial" charset="0"/>
              </a:rPr>
              <a:t> Alex Smith)</a:t>
            </a:r>
            <a:endParaRPr lang="de-DE" sz="24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de-DE" sz="2400" dirty="0">
                <a:latin typeface="Arial" charset="0"/>
                <a:cs typeface="Arial" charset="0"/>
              </a:rPr>
              <a:t>	- </a:t>
            </a:r>
            <a:r>
              <a:rPr lang="de-DE" sz="2400" dirty="0" err="1">
                <a:latin typeface="Arial" charset="0"/>
                <a:cs typeface="Arial" charset="0"/>
              </a:rPr>
              <a:t>age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at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diagnosis</a:t>
            </a:r>
            <a:endParaRPr lang="de-DE" sz="24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de-DE" sz="2400" dirty="0">
                <a:latin typeface="Arial" charset="0"/>
                <a:cs typeface="Arial" charset="0"/>
              </a:rPr>
              <a:t>	- </a:t>
            </a:r>
            <a:r>
              <a:rPr lang="de-DE" sz="2400" dirty="0" err="1">
                <a:latin typeface="Arial" charset="0"/>
                <a:cs typeface="Arial" charset="0"/>
              </a:rPr>
              <a:t>Hb</a:t>
            </a:r>
            <a:r>
              <a:rPr lang="de-DE" sz="2400" dirty="0">
                <a:latin typeface="Arial" charset="0"/>
                <a:cs typeface="Arial" charset="0"/>
              </a:rPr>
              <a:t>, WBC, </a:t>
            </a:r>
            <a:r>
              <a:rPr lang="de-DE" sz="2400" dirty="0" err="1">
                <a:latin typeface="Arial" charset="0"/>
                <a:cs typeface="Arial" charset="0"/>
              </a:rPr>
              <a:t>Platelets</a:t>
            </a:r>
            <a:r>
              <a:rPr lang="de-DE" sz="2400" dirty="0">
                <a:latin typeface="Arial" charset="0"/>
                <a:cs typeface="Arial" charset="0"/>
              </a:rPr>
              <a:t>, </a:t>
            </a:r>
            <a:r>
              <a:rPr lang="de-DE" sz="2400" dirty="0" err="1">
                <a:latin typeface="Arial" charset="0"/>
                <a:cs typeface="Arial" charset="0"/>
              </a:rPr>
              <a:t>Defferential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count</a:t>
            </a:r>
            <a:r>
              <a:rPr lang="de-DE" sz="2400" dirty="0">
                <a:latin typeface="Arial" charset="0"/>
                <a:cs typeface="Arial" charset="0"/>
              </a:rPr>
              <a:t>, LDH, </a:t>
            </a:r>
            <a:r>
              <a:rPr lang="de-DE" sz="2400" dirty="0" smtClean="0">
                <a:latin typeface="Arial" charset="0"/>
                <a:cs typeface="Arial" charset="0"/>
              </a:rPr>
              <a:t>Bilirubin, Coombs </a:t>
            </a:r>
            <a:r>
              <a:rPr lang="de-DE" sz="2400" dirty="0" err="1" smtClean="0">
                <a:latin typeface="Arial" charset="0"/>
                <a:cs typeface="Arial" charset="0"/>
              </a:rPr>
              <a:t>test</a:t>
            </a:r>
            <a:r>
              <a:rPr lang="de-DE" sz="2400" dirty="0" smtClean="0">
                <a:latin typeface="Arial" charset="0"/>
                <a:cs typeface="Arial" charset="0"/>
              </a:rPr>
              <a:t> </a:t>
            </a:r>
            <a:endParaRPr lang="de-DE" sz="24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de-DE" sz="2400" dirty="0">
                <a:latin typeface="Arial" charset="0"/>
                <a:cs typeface="Arial" charset="0"/>
              </a:rPr>
              <a:t>	- </a:t>
            </a:r>
            <a:r>
              <a:rPr lang="de-DE" sz="2400" dirty="0" err="1">
                <a:latin typeface="Arial" charset="0"/>
                <a:cs typeface="Arial" charset="0"/>
              </a:rPr>
              <a:t>cytogenetic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finding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at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 smtClean="0">
                <a:latin typeface="Arial" charset="0"/>
                <a:cs typeface="Arial" charset="0"/>
              </a:rPr>
              <a:t>diagnosis</a:t>
            </a:r>
            <a:r>
              <a:rPr lang="de-DE" sz="2400" dirty="0" smtClean="0">
                <a:latin typeface="Arial" charset="0"/>
                <a:cs typeface="Arial" charset="0"/>
              </a:rPr>
              <a:t>: </a:t>
            </a:r>
            <a:r>
              <a:rPr lang="de-DE" sz="2400" dirty="0" err="1" smtClean="0">
                <a:latin typeface="Arial" charset="0"/>
                <a:cs typeface="Arial" charset="0"/>
              </a:rPr>
              <a:t>necessary</a:t>
            </a:r>
            <a:r>
              <a:rPr lang="de-DE" sz="2400" dirty="0" smtClean="0">
                <a:latin typeface="Arial" charset="0"/>
                <a:cs typeface="Arial" charset="0"/>
              </a:rPr>
              <a:t> </a:t>
            </a:r>
            <a:r>
              <a:rPr lang="de-DE" sz="2400" dirty="0" err="1" smtClean="0">
                <a:latin typeface="Arial" charset="0"/>
                <a:cs typeface="Arial" charset="0"/>
              </a:rPr>
              <a:t>for</a:t>
            </a:r>
            <a:r>
              <a:rPr lang="de-DE" sz="2400" dirty="0" smtClean="0">
                <a:latin typeface="Arial" charset="0"/>
                <a:cs typeface="Arial" charset="0"/>
              </a:rPr>
              <a:t> WHO </a:t>
            </a:r>
            <a:r>
              <a:rPr lang="de-DE" sz="2400" dirty="0" err="1" smtClean="0">
                <a:latin typeface="Arial" charset="0"/>
                <a:cs typeface="Arial" charset="0"/>
              </a:rPr>
              <a:t>classification</a:t>
            </a:r>
            <a:endParaRPr lang="de-DE" sz="24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de-DE" sz="2400" dirty="0">
                <a:solidFill>
                  <a:schemeClr val="tx2"/>
                </a:solidFill>
                <a:latin typeface="Arial" charset="0"/>
                <a:cs typeface="Arial" charset="0"/>
              </a:rPr>
              <a:t>	- </a:t>
            </a:r>
            <a:r>
              <a:rPr lang="de-DE" sz="2400" i="1" dirty="0" err="1">
                <a:solidFill>
                  <a:schemeClr val="tx2"/>
                </a:solidFill>
                <a:latin typeface="Arial" charset="0"/>
                <a:cs typeface="Arial" charset="0"/>
              </a:rPr>
              <a:t>no</a:t>
            </a:r>
            <a:r>
              <a:rPr lang="de-DE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 original </a:t>
            </a:r>
            <a:r>
              <a:rPr lang="de-DE" sz="2400" i="1" dirty="0" err="1">
                <a:solidFill>
                  <a:schemeClr val="tx2"/>
                </a:solidFill>
                <a:latin typeface="Arial" charset="0"/>
                <a:cs typeface="Arial" charset="0"/>
              </a:rPr>
              <a:t>morphology</a:t>
            </a:r>
            <a:r>
              <a:rPr lang="de-DE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de-DE" sz="2400" i="1" dirty="0" err="1">
                <a:solidFill>
                  <a:schemeClr val="tx2"/>
                </a:solidFill>
                <a:latin typeface="Arial" charset="0"/>
                <a:cs typeface="Arial" charset="0"/>
              </a:rPr>
              <a:t>report</a:t>
            </a:r>
            <a:endParaRPr lang="de-DE" sz="2400" i="1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de-DE" sz="2400" i="1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de-DE" sz="2400" dirty="0">
                <a:latin typeface="Arial" charset="0"/>
                <a:cs typeface="Arial" charset="0"/>
              </a:rPr>
              <a:t>	-&gt; </a:t>
            </a:r>
            <a:r>
              <a:rPr lang="de-DE" sz="2400" dirty="0" err="1">
                <a:latin typeface="Arial" charset="0"/>
                <a:cs typeface="Arial" charset="0"/>
              </a:rPr>
              <a:t>to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be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done</a:t>
            </a:r>
            <a:r>
              <a:rPr lang="de-DE" sz="2400" dirty="0">
                <a:latin typeface="Arial" charset="0"/>
                <a:cs typeface="Arial" charset="0"/>
              </a:rPr>
              <a:t> </a:t>
            </a:r>
            <a:r>
              <a:rPr lang="de-DE" sz="2400" dirty="0" err="1">
                <a:latin typeface="Arial" charset="0"/>
                <a:cs typeface="Arial" charset="0"/>
              </a:rPr>
              <a:t>by</a:t>
            </a:r>
            <a:r>
              <a:rPr lang="de-DE" sz="2400" dirty="0">
                <a:latin typeface="Arial" charset="0"/>
                <a:cs typeface="Arial" charset="0"/>
              </a:rPr>
              <a:t> Alex </a:t>
            </a:r>
            <a:r>
              <a:rPr lang="de-DE" sz="2400" dirty="0" smtClean="0">
                <a:latin typeface="Arial" charset="0"/>
                <a:cs typeface="Arial" charset="0"/>
              </a:rPr>
              <a:t>Smith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DE" sz="2400" dirty="0">
                <a:latin typeface="Arial" charset="0"/>
                <a:cs typeface="Arial" charset="0"/>
              </a:rPr>
              <a:t>	</a:t>
            </a:r>
            <a:endParaRPr lang="de-DE" sz="2400" dirty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de-DE" sz="24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de-DE" sz="2400" i="1" dirty="0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402436" name="Rectangle 4"/>
          <p:cNvSpPr>
            <a:spLocks noChangeArrowheads="1"/>
          </p:cNvSpPr>
          <p:nvPr/>
        </p:nvSpPr>
        <p:spPr bwMode="auto">
          <a:xfrm>
            <a:off x="2860675" y="115888"/>
            <a:ext cx="4025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de-DE" sz="4000">
                <a:solidFill>
                  <a:schemeClr val="tx2"/>
                </a:solidFill>
                <a:latin typeface="Arial" charset="0"/>
              </a:rPr>
              <a:t>Methods in detail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Text Box 2"/>
          <p:cNvSpPr txBox="1">
            <a:spLocks noChangeArrowheads="1"/>
          </p:cNvSpPr>
          <p:nvPr/>
        </p:nvSpPr>
        <p:spPr bwMode="auto">
          <a:xfrm>
            <a:off x="2047875" y="188913"/>
            <a:ext cx="68389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de-DE" sz="3600">
                <a:solidFill>
                  <a:schemeClr val="tx2"/>
                </a:solidFill>
                <a:latin typeface="Arial" charset="0"/>
              </a:rPr>
              <a:t>Morphology assessment in detail</a:t>
            </a:r>
          </a:p>
        </p:txBody>
      </p:sp>
      <p:sp>
        <p:nvSpPr>
          <p:cNvPr id="412675" name="Text Box 3"/>
          <p:cNvSpPr txBox="1">
            <a:spLocks noChangeArrowheads="1"/>
          </p:cNvSpPr>
          <p:nvPr/>
        </p:nvSpPr>
        <p:spPr bwMode="auto">
          <a:xfrm>
            <a:off x="658813" y="973138"/>
            <a:ext cx="9093200" cy="4486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lang="de-DE" sz="2400">
                <a:latin typeface="Arial" charset="0"/>
              </a:rPr>
              <a:t>Description of Morphologic characeristics, </a:t>
            </a:r>
          </a:p>
          <a:p>
            <a:pPr marL="609600" indent="-609600"/>
            <a:r>
              <a:rPr lang="de-DE" sz="2400">
                <a:latin typeface="Arial" charset="0"/>
              </a:rPr>
              <a:t>	to be filled in a file during the morphology meeting</a:t>
            </a:r>
          </a:p>
          <a:p>
            <a:pPr marL="609600" indent="-609600"/>
            <a:endParaRPr lang="de-DE" sz="2400">
              <a:latin typeface="Arial" charset="0"/>
            </a:endParaRPr>
          </a:p>
          <a:p>
            <a:pPr marL="609600" indent="-609600">
              <a:buFontTx/>
              <a:buAutoNum type="romanUcParenR"/>
            </a:pPr>
            <a:r>
              <a:rPr lang="de-DE" sz="2400">
                <a:latin typeface="Arial" charset="0"/>
              </a:rPr>
              <a:t>Peripheral blood</a:t>
            </a:r>
          </a:p>
          <a:p>
            <a:pPr marL="609600" indent="-609600"/>
            <a:r>
              <a:rPr lang="de-DE" sz="2400">
                <a:latin typeface="Arial" charset="0"/>
              </a:rPr>
              <a:t>	- % of blasts</a:t>
            </a:r>
          </a:p>
          <a:p>
            <a:pPr marL="609600" indent="-609600"/>
            <a:r>
              <a:rPr lang="de-DE" sz="2400">
                <a:latin typeface="Arial" charset="0"/>
              </a:rPr>
              <a:t>	- % of monocytes</a:t>
            </a:r>
          </a:p>
          <a:p>
            <a:pPr marL="609600" indent="-609600"/>
            <a:r>
              <a:rPr lang="de-DE" sz="2400">
                <a:latin typeface="Arial" charset="0"/>
              </a:rPr>
              <a:t>	- signs of Dysplasia</a:t>
            </a:r>
          </a:p>
          <a:p>
            <a:pPr marL="609600" indent="-609600"/>
            <a:r>
              <a:rPr lang="de-DE" sz="2400">
                <a:latin typeface="Arial" charset="0"/>
              </a:rPr>
              <a:t>		- Anisometry of platelts?</a:t>
            </a:r>
          </a:p>
          <a:p>
            <a:pPr marL="609600" indent="-609600"/>
            <a:r>
              <a:rPr lang="de-DE" sz="2400">
                <a:latin typeface="Arial" charset="0"/>
              </a:rPr>
              <a:t>		- Macroplatelets?</a:t>
            </a:r>
          </a:p>
          <a:p>
            <a:pPr marL="609600" indent="-609600"/>
            <a:r>
              <a:rPr lang="de-DE" sz="2400">
                <a:latin typeface="Arial" charset="0"/>
              </a:rPr>
              <a:t>		- Pseudopelger?</a:t>
            </a:r>
          </a:p>
          <a:p>
            <a:pPr marL="609600" indent="-609600"/>
            <a:r>
              <a:rPr lang="de-DE" sz="2400">
                <a:latin typeface="Arial" charset="0"/>
              </a:rPr>
              <a:t>		- Hypogranulation?</a:t>
            </a:r>
          </a:p>
          <a:p>
            <a:pPr marL="609600" indent="-609600"/>
            <a:r>
              <a:rPr lang="de-DE" sz="2400">
                <a:latin typeface="Arial" charset="0"/>
              </a:rPr>
              <a:t>		- cytoplasma anomalies of erythrocytes?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63" name="Text Box 7"/>
          <p:cNvSpPr txBox="1">
            <a:spLocks noChangeArrowheads="1"/>
          </p:cNvSpPr>
          <p:nvPr/>
        </p:nvSpPr>
        <p:spPr bwMode="auto">
          <a:xfrm>
            <a:off x="2047875" y="188913"/>
            <a:ext cx="68389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de-DE" sz="3600">
                <a:solidFill>
                  <a:schemeClr val="tx2"/>
                </a:solidFill>
                <a:latin typeface="Arial" charset="0"/>
              </a:rPr>
              <a:t>Morphology assessment in detail</a:t>
            </a:r>
          </a:p>
        </p:txBody>
      </p:sp>
      <p:sp>
        <p:nvSpPr>
          <p:cNvPr id="403464" name="Text Box 8"/>
          <p:cNvSpPr txBox="1">
            <a:spLocks noChangeArrowheads="1"/>
          </p:cNvSpPr>
          <p:nvPr/>
        </p:nvSpPr>
        <p:spPr bwMode="auto">
          <a:xfrm>
            <a:off x="658813" y="973138"/>
            <a:ext cx="9093200" cy="5581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de-DE" sz="2400">
                <a:latin typeface="Arial" charset="0"/>
              </a:rPr>
              <a:t>Description of Morphologic characeristics, </a:t>
            </a:r>
          </a:p>
          <a:p>
            <a:pPr marL="457200" indent="-457200"/>
            <a:r>
              <a:rPr lang="de-DE" sz="2400">
                <a:latin typeface="Arial" charset="0"/>
              </a:rPr>
              <a:t>	to be filled in a file during the morphology meeting</a:t>
            </a:r>
          </a:p>
          <a:p>
            <a:pPr marL="457200" indent="-457200"/>
            <a:r>
              <a:rPr lang="de-DE" sz="2400">
                <a:latin typeface="Arial" charset="0"/>
              </a:rPr>
              <a:t>II) Marrow</a:t>
            </a:r>
          </a:p>
          <a:p>
            <a:pPr marL="457200" indent="-457200">
              <a:buFontTx/>
              <a:buAutoNum type="arabicParenR"/>
            </a:pPr>
            <a:r>
              <a:rPr lang="de-DE" sz="2400">
                <a:latin typeface="Arial" charset="0"/>
              </a:rPr>
              <a:t>Erythropoiesis</a:t>
            </a:r>
          </a:p>
          <a:p>
            <a:pPr marL="914400" lvl="1" indent="-457200">
              <a:buFontTx/>
              <a:buChar char="-"/>
            </a:pPr>
            <a:r>
              <a:rPr lang="de-DE" sz="2400">
                <a:latin typeface="Arial" charset="0"/>
              </a:rPr>
              <a:t>% of erythropoiesis</a:t>
            </a:r>
          </a:p>
          <a:p>
            <a:pPr marL="914400" lvl="1" indent="-457200">
              <a:buFontTx/>
              <a:buChar char="-"/>
            </a:pPr>
            <a:r>
              <a:rPr lang="de-DE" sz="2400">
                <a:latin typeface="Arial" charset="0"/>
              </a:rPr>
              <a:t>Clear signs of dysplasia?</a:t>
            </a:r>
          </a:p>
          <a:p>
            <a:pPr marL="914400" lvl="1" indent="-457200">
              <a:buFontTx/>
              <a:buChar char="-"/>
            </a:pPr>
            <a:r>
              <a:rPr lang="de-DE" sz="2400">
                <a:latin typeface="Arial" charset="0"/>
              </a:rPr>
              <a:t>Nuclear abnormalities? </a:t>
            </a:r>
          </a:p>
          <a:p>
            <a:pPr marL="914400" lvl="1" indent="-457200">
              <a:buFontTx/>
              <a:buChar char="-"/>
            </a:pPr>
            <a:r>
              <a:rPr lang="de-DE" sz="2400">
                <a:latin typeface="Arial" charset="0"/>
              </a:rPr>
              <a:t>Cytoplasma abnormalities? </a:t>
            </a:r>
          </a:p>
          <a:p>
            <a:pPr marL="914400" lvl="1" indent="-457200">
              <a:buFontTx/>
              <a:buChar char="-"/>
            </a:pPr>
            <a:r>
              <a:rPr lang="de-DE" sz="2400">
                <a:latin typeface="Arial" charset="0"/>
              </a:rPr>
              <a:t>Ring sideroblasts? (%)</a:t>
            </a:r>
          </a:p>
          <a:p>
            <a:pPr marL="457200" indent="-457200">
              <a:buFontTx/>
              <a:buAutoNum type="arabicParenR"/>
            </a:pPr>
            <a:r>
              <a:rPr lang="de-DE" sz="2400">
                <a:latin typeface="Arial" charset="0"/>
              </a:rPr>
              <a:t>Megakaryopoiesis</a:t>
            </a:r>
          </a:p>
          <a:p>
            <a:pPr marL="914400" lvl="1" indent="-457200"/>
            <a:r>
              <a:rPr lang="de-DE" sz="2400">
                <a:latin typeface="Arial" charset="0"/>
              </a:rPr>
              <a:t>- 	Assessment of 25 megakaryocytes</a:t>
            </a:r>
          </a:p>
          <a:p>
            <a:pPr marL="914400" lvl="1" indent="-457200">
              <a:buFontTx/>
              <a:buChar char="-"/>
            </a:pPr>
            <a:r>
              <a:rPr lang="de-DE" sz="2400">
                <a:latin typeface="Arial" charset="0"/>
              </a:rPr>
              <a:t>Clear signs of dysplasia? (&gt;10%)</a:t>
            </a:r>
          </a:p>
          <a:p>
            <a:pPr marL="914400" lvl="1" indent="-457200">
              <a:buFontTx/>
              <a:buChar char="-"/>
            </a:pPr>
            <a:r>
              <a:rPr lang="de-DE" sz="2400">
                <a:latin typeface="Arial" charset="0"/>
              </a:rPr>
              <a:t>Micromegakaryocytes ?</a:t>
            </a:r>
          </a:p>
          <a:p>
            <a:pPr marL="914400" lvl="1" indent="-457200">
              <a:buFontTx/>
              <a:buChar char="-"/>
            </a:pPr>
            <a:r>
              <a:rPr lang="de-DE" sz="2400">
                <a:latin typeface="Arial" charset="0"/>
              </a:rPr>
              <a:t>Mononuclear megakaryocytes?</a:t>
            </a:r>
          </a:p>
          <a:p>
            <a:pPr marL="914400" lvl="1" indent="-457200">
              <a:buFontTx/>
              <a:buChar char="-"/>
            </a:pPr>
            <a:r>
              <a:rPr lang="de-DE" sz="2400">
                <a:latin typeface="Arial" charset="0"/>
              </a:rPr>
              <a:t>Megas with spreaded nuclei?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Text Box 2"/>
          <p:cNvSpPr txBox="1">
            <a:spLocks noChangeArrowheads="1"/>
          </p:cNvSpPr>
          <p:nvPr/>
        </p:nvSpPr>
        <p:spPr bwMode="auto">
          <a:xfrm>
            <a:off x="2047875" y="188913"/>
            <a:ext cx="68389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de-DE" sz="3600">
                <a:solidFill>
                  <a:schemeClr val="tx2"/>
                </a:solidFill>
                <a:latin typeface="Arial" charset="0"/>
              </a:rPr>
              <a:t>Morphology assessment in detail</a:t>
            </a:r>
          </a:p>
        </p:txBody>
      </p:sp>
      <p:sp>
        <p:nvSpPr>
          <p:cNvPr id="409603" name="Text Box 3"/>
          <p:cNvSpPr txBox="1">
            <a:spLocks noChangeArrowheads="1"/>
          </p:cNvSpPr>
          <p:nvPr/>
        </p:nvSpPr>
        <p:spPr bwMode="auto">
          <a:xfrm>
            <a:off x="103188" y="973138"/>
            <a:ext cx="10039350" cy="55149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de-DE">
                <a:latin typeface="Arial" charset="0"/>
              </a:rPr>
              <a:t>Description of Morphologic characeristics</a:t>
            </a:r>
          </a:p>
          <a:p>
            <a:pPr marL="457200" indent="-457200"/>
            <a:endParaRPr lang="de-DE">
              <a:latin typeface="Arial" charset="0"/>
            </a:endParaRPr>
          </a:p>
          <a:p>
            <a:pPr marL="457200" indent="-457200">
              <a:buFontTx/>
              <a:buAutoNum type="arabicParenR" startAt="3"/>
            </a:pPr>
            <a:r>
              <a:rPr lang="de-DE">
                <a:latin typeface="Arial" charset="0"/>
              </a:rPr>
              <a:t>Granulopoiesis</a:t>
            </a:r>
          </a:p>
          <a:p>
            <a:pPr marL="914400" lvl="1" indent="-457200"/>
            <a:r>
              <a:rPr lang="de-DE">
                <a:latin typeface="Arial" charset="0"/>
              </a:rPr>
              <a:t>-    Clear signs of dysplasia? (&gt;10%)</a:t>
            </a:r>
          </a:p>
          <a:p>
            <a:pPr marL="914400" lvl="1" indent="-457200">
              <a:buFontTx/>
              <a:buChar char="-"/>
            </a:pPr>
            <a:r>
              <a:rPr lang="de-DE">
                <a:latin typeface="Arial" charset="0"/>
              </a:rPr>
              <a:t>Pseudopelger?</a:t>
            </a:r>
          </a:p>
          <a:p>
            <a:pPr marL="914400" lvl="1" indent="-457200">
              <a:buFontTx/>
              <a:buChar char="-"/>
            </a:pPr>
            <a:r>
              <a:rPr lang="de-DE">
                <a:latin typeface="Arial" charset="0"/>
              </a:rPr>
              <a:t>Hypogranulation?</a:t>
            </a:r>
          </a:p>
          <a:p>
            <a:pPr marL="914400" lvl="1" indent="-457200">
              <a:buFontTx/>
              <a:buChar char="-"/>
            </a:pPr>
            <a:r>
              <a:rPr lang="de-DE">
                <a:latin typeface="Arial" charset="0"/>
              </a:rPr>
              <a:t>% Medullary blast </a:t>
            </a:r>
            <a:r>
              <a:rPr lang="de-DE" sz="1600">
                <a:latin typeface="Arial" charset="0"/>
              </a:rPr>
              <a:t>(if Erythropoiesis &gt;50%, count blasts in the non-erythropoietic cells)</a:t>
            </a:r>
          </a:p>
          <a:p>
            <a:pPr marL="914400" lvl="1" indent="-457200">
              <a:buFontTx/>
              <a:buChar char="-"/>
            </a:pPr>
            <a:endParaRPr lang="de-DE" sz="1600">
              <a:latin typeface="Arial" charset="0"/>
            </a:endParaRPr>
          </a:p>
          <a:p>
            <a:pPr marL="457200" indent="-457200">
              <a:buFontTx/>
              <a:buAutoNum type="arabicParenR" startAt="3"/>
            </a:pPr>
            <a:r>
              <a:rPr lang="de-DE">
                <a:latin typeface="Arial" charset="0"/>
              </a:rPr>
              <a:t>Other items</a:t>
            </a:r>
          </a:p>
          <a:p>
            <a:pPr marL="914400" lvl="1" indent="-457200"/>
            <a:r>
              <a:rPr lang="de-DE">
                <a:latin typeface="Arial" charset="0"/>
              </a:rPr>
              <a:t>- 	Cellularity (Hypo vs. Normo vs. Hyper) </a:t>
            </a:r>
          </a:p>
          <a:p>
            <a:pPr marL="914400" lvl="1" indent="-457200">
              <a:buFontTx/>
              <a:buChar char="-"/>
            </a:pPr>
            <a:r>
              <a:rPr lang="de-DE">
                <a:latin typeface="Arial" charset="0"/>
              </a:rPr>
              <a:t>Plasma cells increased?</a:t>
            </a:r>
          </a:p>
          <a:p>
            <a:pPr marL="914400" lvl="1" indent="-457200">
              <a:buFontTx/>
              <a:buChar char="-"/>
            </a:pPr>
            <a:r>
              <a:rPr lang="de-DE">
                <a:latin typeface="Arial" charset="0"/>
              </a:rPr>
              <a:t>Lymphoid cells increased?</a:t>
            </a:r>
          </a:p>
          <a:p>
            <a:pPr marL="914400" lvl="1" indent="-457200">
              <a:buFontTx/>
              <a:buChar char="-"/>
            </a:pPr>
            <a:r>
              <a:rPr lang="de-DE">
                <a:latin typeface="Arial" charset="0"/>
              </a:rPr>
              <a:t>Iron load?</a:t>
            </a:r>
          </a:p>
          <a:p>
            <a:pPr marL="914400" lvl="1" indent="-457200">
              <a:buFontTx/>
              <a:buChar char="-"/>
            </a:pPr>
            <a:r>
              <a:rPr lang="de-DE">
                <a:latin typeface="Arial" charset="0"/>
              </a:rPr>
              <a:t>Other stainings available?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Text Box 2"/>
          <p:cNvSpPr txBox="1">
            <a:spLocks noChangeArrowheads="1"/>
          </p:cNvSpPr>
          <p:nvPr/>
        </p:nvSpPr>
        <p:spPr bwMode="auto">
          <a:xfrm>
            <a:off x="2047875" y="188913"/>
            <a:ext cx="68389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de-DE" sz="3600">
                <a:solidFill>
                  <a:schemeClr val="tx2"/>
                </a:solidFill>
                <a:latin typeface="Arial" charset="0"/>
              </a:rPr>
              <a:t>Morphology assessment in detail</a:t>
            </a:r>
          </a:p>
        </p:txBody>
      </p:sp>
      <p:sp>
        <p:nvSpPr>
          <p:cNvPr id="410627" name="Text Box 3"/>
          <p:cNvSpPr txBox="1">
            <a:spLocks noChangeArrowheads="1"/>
          </p:cNvSpPr>
          <p:nvPr/>
        </p:nvSpPr>
        <p:spPr bwMode="auto">
          <a:xfrm>
            <a:off x="103188" y="973138"/>
            <a:ext cx="10039350" cy="57181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de-DE" sz="2400" u="sng" dirty="0" err="1">
                <a:latin typeface="Arial" charset="0"/>
              </a:rPr>
              <a:t>Diagnostic</a:t>
            </a:r>
            <a:r>
              <a:rPr lang="de-DE" sz="2400" u="sng" dirty="0">
                <a:latin typeface="Arial" charset="0"/>
              </a:rPr>
              <a:t> </a:t>
            </a:r>
            <a:r>
              <a:rPr lang="de-DE" sz="2400" u="sng" dirty="0" err="1">
                <a:latin typeface="Arial" charset="0"/>
              </a:rPr>
              <a:t>categories</a:t>
            </a:r>
            <a:endParaRPr lang="de-DE" sz="2400" u="sng" dirty="0">
              <a:latin typeface="Arial" charset="0"/>
            </a:endParaRPr>
          </a:p>
          <a:p>
            <a:pPr marL="457200" indent="-457200"/>
            <a:endParaRPr lang="de-DE" sz="2400" u="sng" dirty="0">
              <a:latin typeface="Arial" charset="0"/>
            </a:endParaRPr>
          </a:p>
          <a:p>
            <a:pPr marL="457200" indent="-457200"/>
            <a:r>
              <a:rPr lang="de-DE" sz="2000" dirty="0">
                <a:latin typeface="Arial" charset="0"/>
              </a:rPr>
              <a:t>RCUD (</a:t>
            </a:r>
            <a:r>
              <a:rPr lang="de-DE" sz="2000" dirty="0" err="1">
                <a:latin typeface="Arial" charset="0"/>
              </a:rPr>
              <a:t>bicytopenia</a:t>
            </a:r>
            <a:r>
              <a:rPr lang="de-DE" sz="2000" dirty="0">
                <a:latin typeface="Arial" charset="0"/>
              </a:rPr>
              <a:t>)</a:t>
            </a:r>
          </a:p>
          <a:p>
            <a:pPr marL="457200" indent="-457200"/>
            <a:r>
              <a:rPr lang="de-DE" sz="2000" dirty="0">
                <a:latin typeface="Arial" charset="0"/>
              </a:rPr>
              <a:t>	RC</a:t>
            </a:r>
          </a:p>
          <a:p>
            <a:pPr marL="457200" indent="-457200"/>
            <a:r>
              <a:rPr lang="de-DE" sz="2000" dirty="0">
                <a:latin typeface="Arial" charset="0"/>
              </a:rPr>
              <a:t>	RA	</a:t>
            </a:r>
          </a:p>
          <a:p>
            <a:pPr marL="457200" indent="-457200"/>
            <a:r>
              <a:rPr lang="de-DE" sz="2000" dirty="0">
                <a:latin typeface="Arial" charset="0"/>
              </a:rPr>
              <a:t>	RN</a:t>
            </a:r>
          </a:p>
          <a:p>
            <a:pPr marL="457200" indent="-457200"/>
            <a:r>
              <a:rPr lang="de-DE" sz="2000" dirty="0">
                <a:latin typeface="Arial" charset="0"/>
              </a:rPr>
              <a:t>MDS </a:t>
            </a:r>
            <a:r>
              <a:rPr lang="de-DE" sz="2000" dirty="0" err="1">
                <a:latin typeface="Arial" charset="0"/>
              </a:rPr>
              <a:t>unclass</a:t>
            </a:r>
            <a:endParaRPr lang="de-DE" sz="2000" dirty="0">
              <a:latin typeface="Arial" charset="0"/>
            </a:endParaRPr>
          </a:p>
          <a:p>
            <a:pPr marL="457200" indent="-457200"/>
            <a:r>
              <a:rPr lang="de-DE" sz="2000" dirty="0">
                <a:latin typeface="Arial" charset="0"/>
              </a:rPr>
              <a:t>	RCUD </a:t>
            </a:r>
            <a:r>
              <a:rPr lang="de-DE" sz="2000" dirty="0" err="1">
                <a:latin typeface="Arial" charset="0"/>
              </a:rPr>
              <a:t>with</a:t>
            </a:r>
            <a:r>
              <a:rPr lang="de-DE" sz="2000" dirty="0">
                <a:latin typeface="Arial" charset="0"/>
              </a:rPr>
              <a:t> </a:t>
            </a:r>
            <a:r>
              <a:rPr lang="de-DE" sz="2000" dirty="0" err="1">
                <a:latin typeface="Arial" charset="0"/>
              </a:rPr>
              <a:t>pancytopenia</a:t>
            </a:r>
            <a:endParaRPr lang="de-DE" sz="2000" dirty="0">
              <a:latin typeface="Arial" charset="0"/>
            </a:endParaRPr>
          </a:p>
          <a:p>
            <a:pPr marL="457200" indent="-457200"/>
            <a:r>
              <a:rPr lang="de-DE" sz="2000" dirty="0">
                <a:latin typeface="Arial" charset="0"/>
              </a:rPr>
              <a:t>	RCUD/RCMD </a:t>
            </a:r>
            <a:r>
              <a:rPr lang="de-DE" sz="2000" dirty="0" err="1">
                <a:latin typeface="Arial" charset="0"/>
              </a:rPr>
              <a:t>with</a:t>
            </a:r>
            <a:r>
              <a:rPr lang="de-DE" sz="2000" dirty="0">
                <a:latin typeface="Arial" charset="0"/>
              </a:rPr>
              <a:t> </a:t>
            </a:r>
            <a:r>
              <a:rPr lang="de-DE" sz="2000" dirty="0" err="1">
                <a:latin typeface="Arial" charset="0"/>
              </a:rPr>
              <a:t>blasts</a:t>
            </a:r>
            <a:r>
              <a:rPr lang="de-DE" sz="2000" dirty="0">
                <a:latin typeface="Arial" charset="0"/>
              </a:rPr>
              <a:t> in </a:t>
            </a:r>
            <a:r>
              <a:rPr lang="de-DE" sz="2000" dirty="0" err="1">
                <a:latin typeface="Arial" charset="0"/>
              </a:rPr>
              <a:t>blood</a:t>
            </a:r>
            <a:endParaRPr lang="de-DE" sz="2000" dirty="0">
              <a:latin typeface="Arial" charset="0"/>
            </a:endParaRPr>
          </a:p>
          <a:p>
            <a:pPr marL="457200" indent="-457200"/>
            <a:r>
              <a:rPr lang="de-DE" sz="2000" dirty="0">
                <a:latin typeface="Arial" charset="0"/>
              </a:rPr>
              <a:t>	RCUD </a:t>
            </a:r>
            <a:r>
              <a:rPr lang="de-DE" sz="2000" dirty="0" err="1">
                <a:latin typeface="Arial" charset="0"/>
              </a:rPr>
              <a:t>without</a:t>
            </a:r>
            <a:r>
              <a:rPr lang="de-DE" sz="2000" dirty="0">
                <a:latin typeface="Arial" charset="0"/>
              </a:rPr>
              <a:t> </a:t>
            </a:r>
            <a:r>
              <a:rPr lang="de-DE" sz="2000" dirty="0" err="1">
                <a:latin typeface="Arial" charset="0"/>
              </a:rPr>
              <a:t>dysplasia</a:t>
            </a:r>
            <a:r>
              <a:rPr lang="de-DE" sz="2000" dirty="0">
                <a:latin typeface="Arial" charset="0"/>
              </a:rPr>
              <a:t> but </a:t>
            </a:r>
            <a:r>
              <a:rPr lang="de-DE" sz="2000" dirty="0" err="1">
                <a:latin typeface="Arial" charset="0"/>
              </a:rPr>
              <a:t>with</a:t>
            </a:r>
            <a:r>
              <a:rPr lang="de-DE" sz="2000" dirty="0">
                <a:latin typeface="Arial" charset="0"/>
              </a:rPr>
              <a:t> </a:t>
            </a:r>
            <a:r>
              <a:rPr lang="de-DE" sz="2000" dirty="0" err="1">
                <a:latin typeface="Arial" charset="0"/>
              </a:rPr>
              <a:t>clonal</a:t>
            </a:r>
            <a:r>
              <a:rPr lang="de-DE" sz="2000" dirty="0">
                <a:latin typeface="Arial" charset="0"/>
              </a:rPr>
              <a:t> </a:t>
            </a:r>
            <a:r>
              <a:rPr lang="de-DE" sz="2000" dirty="0" err="1">
                <a:latin typeface="Arial" charset="0"/>
              </a:rPr>
              <a:t>marker</a:t>
            </a:r>
            <a:endParaRPr lang="de-DE" sz="2000" dirty="0">
              <a:latin typeface="Arial" charset="0"/>
            </a:endParaRPr>
          </a:p>
          <a:p>
            <a:pPr marL="457200" indent="-457200"/>
            <a:r>
              <a:rPr lang="de-DE" sz="2000" dirty="0">
                <a:latin typeface="Arial" charset="0"/>
              </a:rPr>
              <a:t>RCMD</a:t>
            </a:r>
          </a:p>
          <a:p>
            <a:pPr marL="457200" indent="-457200"/>
            <a:r>
              <a:rPr lang="de-DE" sz="2000" dirty="0">
                <a:latin typeface="Arial" charset="0"/>
              </a:rPr>
              <a:t>MDS </a:t>
            </a:r>
            <a:r>
              <a:rPr lang="de-DE" sz="2000" dirty="0" err="1">
                <a:latin typeface="Arial" charset="0"/>
              </a:rPr>
              <a:t>with</a:t>
            </a:r>
            <a:r>
              <a:rPr lang="de-DE" sz="2000" dirty="0">
                <a:latin typeface="Arial" charset="0"/>
              </a:rPr>
              <a:t> del(5q)</a:t>
            </a:r>
          </a:p>
          <a:p>
            <a:pPr marL="457200" indent="-457200"/>
            <a:r>
              <a:rPr lang="de-DE" sz="2000" dirty="0">
                <a:latin typeface="Arial" charset="0"/>
              </a:rPr>
              <a:t>RARS-T</a:t>
            </a:r>
          </a:p>
          <a:p>
            <a:pPr marL="457200" indent="-457200"/>
            <a:r>
              <a:rPr lang="de-DE" sz="2000" dirty="0">
                <a:latin typeface="Arial" charset="0"/>
              </a:rPr>
              <a:t>RAEB I</a:t>
            </a:r>
          </a:p>
          <a:p>
            <a:pPr marL="457200" indent="-457200"/>
            <a:endParaRPr lang="de-DE" sz="2000" dirty="0">
              <a:latin typeface="Arial" charset="0"/>
            </a:endParaRPr>
          </a:p>
          <a:p>
            <a:pPr marL="457200" indent="-457200"/>
            <a:r>
              <a:rPr lang="de-DE" sz="2000" dirty="0">
                <a:solidFill>
                  <a:srgbClr val="FFFF00"/>
                </a:solidFill>
                <a:latin typeface="Arial" charset="0"/>
              </a:rPr>
              <a:t>RAEB II, RAEB-T, AML, CMML I, CMMLII, ICUS</a:t>
            </a:r>
          </a:p>
          <a:p>
            <a:pPr marL="457200" indent="-457200"/>
            <a:endParaRPr lang="de-DE" sz="2000" dirty="0">
              <a:solidFill>
                <a:srgbClr val="FFFF00"/>
              </a:solidFill>
              <a:latin typeface="Arial" charset="0"/>
            </a:endParaRPr>
          </a:p>
          <a:p>
            <a:pPr marL="457200" indent="-457200"/>
            <a:r>
              <a:rPr lang="de-DE" sz="2000" dirty="0" err="1">
                <a:solidFill>
                  <a:srgbClr val="FFFF00"/>
                </a:solidFill>
                <a:latin typeface="Arial" charset="0"/>
              </a:rPr>
              <a:t>No</a:t>
            </a:r>
            <a:r>
              <a:rPr lang="de-DE" sz="2000" dirty="0">
                <a:solidFill>
                  <a:srgbClr val="FFFF00"/>
                </a:solidFill>
                <a:latin typeface="Arial" charset="0"/>
              </a:rPr>
              <a:t> MDS </a:t>
            </a:r>
            <a:r>
              <a:rPr lang="de-DE" sz="2000" dirty="0" err="1">
                <a:solidFill>
                  <a:srgbClr val="FFFF00"/>
                </a:solidFill>
                <a:latin typeface="Arial" charset="0"/>
              </a:rPr>
              <a:t>at</a:t>
            </a:r>
            <a:r>
              <a:rPr lang="de-DE" sz="2000" dirty="0">
                <a:solidFill>
                  <a:srgbClr val="FFFF00"/>
                </a:solidFill>
                <a:latin typeface="Arial" charset="0"/>
              </a:rPr>
              <a:t> all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0"/>
            <a:ext cx="7772400" cy="863600"/>
          </a:xfrm>
        </p:spPr>
        <p:txBody>
          <a:bodyPr/>
          <a:lstStyle/>
          <a:p>
            <a:r>
              <a:rPr lang="de-DE" sz="3200">
                <a:latin typeface="Arial" charset="0"/>
                <a:cs typeface="Arial" charset="0"/>
              </a:rPr>
              <a:t>Methods to analyse the results</a:t>
            </a:r>
          </a:p>
        </p:txBody>
      </p:sp>
      <p:sp>
        <p:nvSpPr>
          <p:cNvPr id="404484" name="Text Box 4"/>
          <p:cNvSpPr txBox="1">
            <a:spLocks noChangeArrowheads="1"/>
          </p:cNvSpPr>
          <p:nvPr/>
        </p:nvSpPr>
        <p:spPr bwMode="auto">
          <a:xfrm>
            <a:off x="174625" y="1019175"/>
            <a:ext cx="10158413" cy="521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261938" indent="-261938">
              <a:buFontTx/>
              <a:buAutoNum type="arabicParenR"/>
            </a:pPr>
            <a:r>
              <a:rPr lang="de-DE" sz="2400">
                <a:latin typeface="Arial" charset="0"/>
              </a:rPr>
              <a:t> Within the panel</a:t>
            </a:r>
          </a:p>
          <a:p>
            <a:pPr marL="261938" indent="-261938"/>
            <a:r>
              <a:rPr lang="de-DE" sz="2400">
                <a:latin typeface="Arial" charset="0"/>
              </a:rPr>
              <a:t>	- Discussion of cases during meeting </a:t>
            </a:r>
          </a:p>
          <a:p>
            <a:pPr marL="261938" indent="-261938"/>
            <a:r>
              <a:rPr lang="de-DE" sz="2400">
                <a:latin typeface="Arial" charset="0"/>
              </a:rPr>
              <a:t>	- Report on interobserver variation within experts</a:t>
            </a:r>
          </a:p>
          <a:p>
            <a:pPr marL="261938" indent="-261938"/>
            <a:r>
              <a:rPr lang="de-DE" sz="2400">
                <a:latin typeface="Arial" charset="0"/>
              </a:rPr>
              <a:t>	- Report on possible discrepancies between „experts“ and „non-experts“</a:t>
            </a:r>
          </a:p>
          <a:p>
            <a:pPr marL="261938" indent="-261938"/>
            <a:r>
              <a:rPr lang="de-DE" sz="2400">
                <a:latin typeface="Arial" charset="0"/>
              </a:rPr>
              <a:t>	- description of staining techniques and quality of slides</a:t>
            </a:r>
          </a:p>
          <a:p>
            <a:pPr marL="261938" indent="-261938"/>
            <a:r>
              <a:rPr lang="de-DE" sz="2400">
                <a:latin typeface="Arial" charset="0"/>
              </a:rPr>
              <a:t>	- comparison of methods to read the slides</a:t>
            </a:r>
          </a:p>
          <a:p>
            <a:pPr marL="261938" indent="-261938"/>
            <a:r>
              <a:rPr lang="de-DE" sz="2400">
                <a:latin typeface="Arial" charset="0"/>
              </a:rPr>
              <a:t>	- correlation of WHO types with hematologic and cytogenetic findings</a:t>
            </a:r>
          </a:p>
          <a:p>
            <a:pPr marL="261938" indent="-261938"/>
            <a:r>
              <a:rPr lang="de-DE" sz="2400">
                <a:latin typeface="Arial" charset="0"/>
              </a:rPr>
              <a:t>2) Panel vs. Original reports</a:t>
            </a:r>
          </a:p>
          <a:p>
            <a:pPr marL="261938" indent="-261938"/>
            <a:r>
              <a:rPr lang="de-DE" sz="2400">
                <a:latin typeface="Arial" charset="0"/>
              </a:rPr>
              <a:t>    - Send list of WHO results of the morphology panel to Alex Smith</a:t>
            </a:r>
          </a:p>
          <a:p>
            <a:pPr marL="261938" indent="-261938"/>
            <a:r>
              <a:rPr lang="de-DE" sz="2400">
                <a:latin typeface="Arial" charset="0"/>
              </a:rPr>
              <a:t>    - Comparison of original reports with the results of the panel by </a:t>
            </a:r>
          </a:p>
          <a:p>
            <a:pPr marL="722313" lvl="1" indent="-179388"/>
            <a:r>
              <a:rPr lang="de-DE" sz="2400">
                <a:latin typeface="Arial" charset="0"/>
              </a:rPr>
              <a:t>       k-test  (and/or other tests to be done my Alex Smith) to describe</a:t>
            </a:r>
          </a:p>
          <a:p>
            <a:pPr marL="722313" lvl="1" indent="-179388"/>
            <a:r>
              <a:rPr lang="de-DE" sz="2400">
                <a:latin typeface="Arial" charset="0"/>
              </a:rPr>
              <a:t>	 amount of discrepancies</a:t>
            </a:r>
          </a:p>
          <a:p>
            <a:pPr marL="722313" lvl="1" indent="-179388"/>
            <a:r>
              <a:rPr lang="de-DE" sz="2400">
                <a:latin typeface="Arial" charset="0"/>
              </a:rPr>
              <a:t>3) Final report on</a:t>
            </a:r>
          </a:p>
          <a:p>
            <a:pPr marL="722313" lvl="1" indent="-179388"/>
            <a:r>
              <a:rPr lang="de-DE" sz="2400">
                <a:latin typeface="Arial" charset="0"/>
              </a:rPr>
              <a:t>     - Validation and reliability of the cases included into the ELN low risk 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0"/>
            <a:ext cx="7772400" cy="863600"/>
          </a:xfrm>
        </p:spPr>
        <p:txBody>
          <a:bodyPr/>
          <a:lstStyle/>
          <a:p>
            <a:r>
              <a:rPr lang="de-DE" sz="3200">
                <a:latin typeface="Arial" charset="0"/>
                <a:cs typeface="Arial" charset="0"/>
              </a:rPr>
              <a:t>Methods to analyse the results</a:t>
            </a:r>
          </a:p>
        </p:txBody>
      </p:sp>
      <p:sp>
        <p:nvSpPr>
          <p:cNvPr id="413699" name="Text Box 3"/>
          <p:cNvSpPr txBox="1">
            <a:spLocks noChangeArrowheads="1"/>
          </p:cNvSpPr>
          <p:nvPr/>
        </p:nvSpPr>
        <p:spPr bwMode="auto">
          <a:xfrm>
            <a:off x="174625" y="1019175"/>
            <a:ext cx="9577387" cy="230832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261938" indent="-261938"/>
            <a:endParaRPr lang="de-DE" sz="2400" dirty="0">
              <a:latin typeface="Arial" charset="0"/>
            </a:endParaRPr>
          </a:p>
          <a:p>
            <a:pPr marL="722313" lvl="1" indent="-179388"/>
            <a:r>
              <a:rPr lang="de-DE" sz="2400" dirty="0">
                <a:latin typeface="Arial" charset="0"/>
              </a:rPr>
              <a:t>3) Final </a:t>
            </a:r>
            <a:r>
              <a:rPr lang="de-DE" sz="2400" dirty="0" err="1">
                <a:latin typeface="Arial" charset="0"/>
              </a:rPr>
              <a:t>report</a:t>
            </a:r>
            <a:r>
              <a:rPr lang="de-DE" sz="2400" dirty="0">
                <a:latin typeface="Arial" charset="0"/>
              </a:rPr>
              <a:t> on</a:t>
            </a:r>
          </a:p>
          <a:p>
            <a:pPr marL="722313" lvl="1" indent="-179388"/>
            <a:r>
              <a:rPr lang="de-DE" sz="2400" dirty="0">
                <a:latin typeface="Arial" charset="0"/>
              </a:rPr>
              <a:t>     - Validation </a:t>
            </a:r>
            <a:r>
              <a:rPr lang="de-DE" sz="2400" dirty="0" err="1">
                <a:latin typeface="Arial" charset="0"/>
              </a:rPr>
              <a:t>and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reliability</a:t>
            </a:r>
            <a:r>
              <a:rPr lang="de-DE" sz="2400" dirty="0">
                <a:latin typeface="Arial" charset="0"/>
              </a:rPr>
              <a:t> of </a:t>
            </a:r>
            <a:r>
              <a:rPr lang="de-DE" sz="2400" dirty="0" err="1">
                <a:latin typeface="Arial" charset="0"/>
              </a:rPr>
              <a:t>the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cases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included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into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the</a:t>
            </a:r>
            <a:r>
              <a:rPr lang="de-DE" sz="2400" dirty="0">
                <a:latin typeface="Arial" charset="0"/>
              </a:rPr>
              <a:t> ELN </a:t>
            </a:r>
            <a:r>
              <a:rPr lang="de-DE" sz="2400" dirty="0" err="1">
                <a:latin typeface="Arial" charset="0"/>
              </a:rPr>
              <a:t>low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risk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smtClean="0">
                <a:latin typeface="Arial" charset="0"/>
              </a:rPr>
              <a:t>Registry </a:t>
            </a:r>
            <a:r>
              <a:rPr lang="de-DE" sz="2400" dirty="0" err="1" smtClean="0">
                <a:latin typeface="Arial" charset="0"/>
              </a:rPr>
              <a:t>to</a:t>
            </a:r>
            <a:r>
              <a:rPr lang="de-DE" sz="2400" dirty="0" smtClean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be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done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within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the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panel</a:t>
            </a:r>
            <a:r>
              <a:rPr lang="de-DE" sz="2400" dirty="0">
                <a:latin typeface="Arial" charset="0"/>
              </a:rPr>
              <a:t> </a:t>
            </a:r>
            <a:r>
              <a:rPr lang="de-DE" sz="2400" dirty="0" err="1">
                <a:latin typeface="Arial" charset="0"/>
              </a:rPr>
              <a:t>and</a:t>
            </a:r>
            <a:r>
              <a:rPr lang="de-DE" sz="2400" dirty="0">
                <a:latin typeface="Arial" charset="0"/>
              </a:rPr>
              <a:t> Alex Smith</a:t>
            </a:r>
          </a:p>
          <a:p>
            <a:pPr marL="722313" lvl="1" indent="-179388"/>
            <a:endParaRPr lang="de-DE" sz="2400" dirty="0">
              <a:latin typeface="Arial" charset="0"/>
            </a:endParaRPr>
          </a:p>
          <a:p>
            <a:pPr marL="722313" lvl="1" indent="-179388"/>
            <a:endParaRPr lang="de-DE" sz="2400" dirty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">
  <a:themeElements>
    <a:clrScheme name="">
      <a:dk1>
        <a:srgbClr val="280049"/>
      </a:dk1>
      <a:lt1>
        <a:srgbClr val="FFFFFF"/>
      </a:lt1>
      <a:dk2>
        <a:srgbClr val="500093"/>
      </a:dk2>
      <a:lt2>
        <a:srgbClr val="FAFD00"/>
      </a:lt2>
      <a:accent1>
        <a:srgbClr val="FE9B03"/>
      </a:accent1>
      <a:accent2>
        <a:srgbClr val="00AE00"/>
      </a:accent2>
      <a:accent3>
        <a:srgbClr val="B3AAC8"/>
      </a:accent3>
      <a:accent4>
        <a:srgbClr val="DADADA"/>
      </a:accent4>
      <a:accent5>
        <a:srgbClr val="FECBAA"/>
      </a:accent5>
      <a:accent6>
        <a:srgbClr val="009D00"/>
      </a:accent6>
      <a:hlink>
        <a:srgbClr val="114FFB"/>
      </a:hlink>
      <a:folHlink>
        <a:srgbClr val="7B00E4"/>
      </a:folHlink>
    </a:clrScheme>
    <a:fontScheme name="Standard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Standar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HD:Microsoft PowerPoint 4:Standard.ppt</Template>
  <TotalTime>12</TotalTime>
  <Pages>20</Pages>
  <Words>233</Words>
  <Application>Microsoft Office PowerPoint</Application>
  <PresentationFormat>35 mm-dia's</PresentationFormat>
  <Paragraphs>129</Paragraphs>
  <Slides>10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Times New Roman</vt:lpstr>
      <vt:lpstr>Arial</vt:lpstr>
      <vt:lpstr>Symbol</vt:lpstr>
      <vt:lpstr>Standard</vt:lpstr>
      <vt:lpstr>Morphology substudy ELN low risk Registry</vt:lpstr>
      <vt:lpstr>Dia 2</vt:lpstr>
      <vt:lpstr>Dia 3</vt:lpstr>
      <vt:lpstr>Dia 4</vt:lpstr>
      <vt:lpstr>Dia 5</vt:lpstr>
      <vt:lpstr>Dia 6</vt:lpstr>
      <vt:lpstr>Dia 7</vt:lpstr>
      <vt:lpstr>Methods to analyse the results</vt:lpstr>
      <vt:lpstr>Methods to analyse the results</vt:lpstr>
      <vt:lpstr>Morphology Panel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subject/>
  <dc:creator>Prof. Dr. Wolfgang SCHNEIDER</dc:creator>
  <cp:keywords/>
  <dc:description/>
  <cp:lastModifiedBy>DTSM installatie account</cp:lastModifiedBy>
  <cp:revision>140</cp:revision>
  <cp:lastPrinted>2002-06-09T10:07:30Z</cp:lastPrinted>
  <dcterms:created xsi:type="dcterms:W3CDTF">1997-10-07T14:35:28Z</dcterms:created>
  <dcterms:modified xsi:type="dcterms:W3CDTF">2011-02-01T09:10:56Z</dcterms:modified>
</cp:coreProperties>
</file>