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7" r:id="rId3"/>
    <p:sldId id="261" r:id="rId4"/>
    <p:sldId id="262" r:id="rId5"/>
    <p:sldId id="270" r:id="rId6"/>
    <p:sldId id="271" r:id="rId7"/>
    <p:sldId id="272" r:id="rId8"/>
    <p:sldId id="273" r:id="rId9"/>
    <p:sldId id="275" r:id="rId10"/>
    <p:sldId id="285" r:id="rId11"/>
    <p:sldId id="286" r:id="rId12"/>
    <p:sldId id="287" r:id="rId13"/>
    <p:sldId id="277" r:id="rId14"/>
    <p:sldId id="279" r:id="rId15"/>
    <p:sldId id="276" r:id="rId16"/>
    <p:sldId id="281" r:id="rId17"/>
    <p:sldId id="284" r:id="rId18"/>
    <p:sldId id="289" r:id="rId19"/>
    <p:sldId id="288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2849CF-01BF-B643-B314-01DD31CB0F8D}" type="datetimeFigureOut">
              <a:rPr lang="fr-FR" smtClean="0"/>
              <a:pPr/>
              <a:t>01/02/11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131CCE-7D74-114B-8B8D-91398D64DF1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bg1">
            <a:lumMod val="50000"/>
          </a:schemeClr>
        </a:buClr>
        <a:buFont typeface="Courier New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Courier New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Courier New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Courier New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Courier New"/>
        <a:buChar char="o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4"/>
          <p:cNvSpPr>
            <a:spLocks noGrp="1"/>
          </p:cNvSpPr>
          <p:nvPr>
            <p:ph type="subTitle" idx="1"/>
          </p:nvPr>
        </p:nvSpPr>
        <p:spPr>
          <a:xfrm>
            <a:off x="376742" y="2780928"/>
            <a:ext cx="8186737" cy="72008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fr-FR" sz="1600" dirty="0" smtClean="0">
                <a:latin typeface="Arial"/>
                <a:ea typeface="ＭＳ Ｐゴシック" charset="0"/>
                <a:cs typeface="Arial"/>
              </a:rPr>
              <a:t>Lionel Adès</a:t>
            </a:r>
            <a:endParaRPr lang="fr-FR" sz="16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5264150"/>
            <a:ext cx="22225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6" name="Picture 6" descr="lopari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5999163"/>
            <a:ext cx="1719263" cy="1968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" name="Picture 7" descr="lopari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9963" y="5384800"/>
            <a:ext cx="1730375" cy="5794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538163" y="1638300"/>
            <a:ext cx="80533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200">
                <a:cs typeface="Arial" charset="0"/>
              </a:rPr>
              <a:t>Lenalidomide Combined to AZA in</a:t>
            </a:r>
            <a:br>
              <a:rPr lang="fr-FR" sz="3200">
                <a:cs typeface="Arial" charset="0"/>
              </a:rPr>
            </a:br>
            <a:r>
              <a:rPr lang="fr-FR" sz="3200">
                <a:cs typeface="Arial" charset="0"/>
              </a:rPr>
              <a:t>Higher Risk MDS with Del 5q</a:t>
            </a:r>
            <a:br>
              <a:rPr lang="fr-FR" sz="3200">
                <a:cs typeface="Arial" charset="0"/>
              </a:rPr>
            </a:br>
            <a:r>
              <a:rPr lang="fr-FR" sz="3200">
                <a:cs typeface="Arial" charset="0"/>
              </a:rPr>
              <a:t> </a:t>
            </a:r>
            <a:r>
              <a:rPr lang="fr-FR" sz="1600">
                <a:cs typeface="Arial" charset="0"/>
              </a:rPr>
              <a:t>A Study by the Groupe Francophone Des Myelodysplasies (GFM)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72989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12775" y="814388"/>
            <a:ext cx="7918450" cy="788987"/>
          </a:xfrm>
        </p:spPr>
        <p:txBody>
          <a:bodyPr>
            <a:normAutofit/>
          </a:bodyPr>
          <a:lstStyle/>
          <a:p>
            <a:r>
              <a:rPr lang="fr-FR" sz="1400" dirty="0">
                <a:latin typeface="Arial" charset="0"/>
                <a:ea typeface="ＭＳ Ｐゴシック" charset="0"/>
                <a:cs typeface="Arial" charset="0"/>
              </a:rPr>
              <a:t>Len </a:t>
            </a:r>
            <a:r>
              <a:rPr lang="fr-FR" sz="1400" dirty="0" err="1">
                <a:latin typeface="Arial" charset="0"/>
                <a:ea typeface="ＭＳ Ｐゴシック" charset="0"/>
                <a:cs typeface="Arial" charset="0"/>
              </a:rPr>
              <a:t>Combined</a:t>
            </a:r>
            <a:r>
              <a:rPr lang="fr-FR" sz="1400" dirty="0">
                <a:latin typeface="Arial" charset="0"/>
                <a:ea typeface="ＭＳ Ｐゴシック" charset="0"/>
                <a:cs typeface="Arial" charset="0"/>
              </a:rPr>
              <a:t> to Intensive CT In AML and </a:t>
            </a:r>
            <a:r>
              <a:rPr lang="fr-FR" sz="1400" dirty="0" err="1">
                <a:latin typeface="Arial" charset="0"/>
                <a:ea typeface="ＭＳ Ｐゴシック" charset="0"/>
                <a:cs typeface="Arial" charset="0"/>
              </a:rPr>
              <a:t>Higher</a:t>
            </a:r>
            <a:r>
              <a:rPr lang="fr-FR" sz="1400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fr-FR" sz="1400" dirty="0" err="1">
                <a:latin typeface="Arial" charset="0"/>
                <a:ea typeface="ＭＳ Ｐゴシック" charset="0"/>
                <a:cs typeface="Arial" charset="0"/>
              </a:rPr>
              <a:t>Risk</a:t>
            </a:r>
            <a:r>
              <a:rPr lang="fr-FR" sz="1400" dirty="0">
                <a:latin typeface="Arial" charset="0"/>
                <a:ea typeface="ＭＳ Ｐゴシック" charset="0"/>
                <a:cs typeface="Arial" charset="0"/>
              </a:rPr>
              <a:t> MDS </a:t>
            </a:r>
            <a:r>
              <a:rPr lang="fr-FR" sz="1400" dirty="0" err="1">
                <a:latin typeface="Arial" charset="0"/>
                <a:ea typeface="ＭＳ Ｐゴシック" charset="0"/>
                <a:cs typeface="Arial" charset="0"/>
              </a:rPr>
              <a:t>with</a:t>
            </a:r>
            <a:r>
              <a:rPr lang="fr-FR" sz="1400" dirty="0">
                <a:latin typeface="Arial" charset="0"/>
                <a:ea typeface="ＭＳ Ｐゴシック" charset="0"/>
                <a:cs typeface="Arial" charset="0"/>
              </a:rPr>
              <a:t> Del 5q </a:t>
            </a:r>
            <a:r>
              <a:rPr lang="fr-FR" sz="2000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fr-FR" sz="20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fr-FR" sz="2800" dirty="0" err="1">
                <a:latin typeface="Arial" charset="0"/>
                <a:ea typeface="ＭＳ Ｐゴシック" charset="0"/>
                <a:cs typeface="Arial" charset="0"/>
              </a:rPr>
              <a:t>Treatment</a:t>
            </a:r>
            <a:r>
              <a:rPr lang="fr-FR" sz="2800" dirty="0">
                <a:latin typeface="Arial" charset="0"/>
                <a:ea typeface="ＭＳ Ｐゴシック" charset="0"/>
                <a:cs typeface="Arial" charset="0"/>
              </a:rPr>
              <a:t> Schedule</a:t>
            </a:r>
          </a:p>
        </p:txBody>
      </p:sp>
      <p:sp>
        <p:nvSpPr>
          <p:cNvPr id="26626" name="ZoneTexte 2"/>
          <p:cNvSpPr txBox="1">
            <a:spLocks noChangeArrowheads="1"/>
          </p:cNvSpPr>
          <p:nvPr/>
        </p:nvSpPr>
        <p:spPr bwMode="auto">
          <a:xfrm>
            <a:off x="1181100" y="2451100"/>
            <a:ext cx="193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  <a:cs typeface="Arial" charset="0"/>
              </a:rPr>
              <a:t>Induction Course</a:t>
            </a:r>
          </a:p>
        </p:txBody>
      </p:sp>
      <p:sp>
        <p:nvSpPr>
          <p:cNvPr id="26627" name="ZoneTexte 18"/>
          <p:cNvSpPr txBox="1">
            <a:spLocks noChangeArrowheads="1"/>
          </p:cNvSpPr>
          <p:nvPr/>
        </p:nvSpPr>
        <p:spPr bwMode="auto">
          <a:xfrm>
            <a:off x="3238500" y="2451100"/>
            <a:ext cx="299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  <a:cs typeface="Arial" charset="0"/>
              </a:rPr>
              <a:t> monthly consolidations x6  </a:t>
            </a:r>
          </a:p>
        </p:txBody>
      </p:sp>
      <p:sp>
        <p:nvSpPr>
          <p:cNvPr id="26628" name="ZoneTexte 20"/>
          <p:cNvSpPr txBox="1">
            <a:spLocks noChangeArrowheads="1"/>
          </p:cNvSpPr>
          <p:nvPr/>
        </p:nvSpPr>
        <p:spPr bwMode="auto">
          <a:xfrm>
            <a:off x="6176963" y="2451100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  <a:cs typeface="Arial" charset="0"/>
              </a:rPr>
              <a:t>monthly Maintenance</a:t>
            </a:r>
          </a:p>
        </p:txBody>
      </p:sp>
      <p:sp>
        <p:nvSpPr>
          <p:cNvPr id="26629" name="ZoneTexte 21"/>
          <p:cNvSpPr txBox="1">
            <a:spLocks noChangeArrowheads="1"/>
          </p:cNvSpPr>
          <p:nvPr/>
        </p:nvSpPr>
        <p:spPr bwMode="auto">
          <a:xfrm rot="-5400000">
            <a:off x="0" y="3302000"/>
            <a:ext cx="118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  <a:cs typeface="Arial" charset="0"/>
              </a:rPr>
              <a:t>1</a:t>
            </a:r>
            <a:r>
              <a:rPr lang="fr-FR" sz="1800" baseline="30000">
                <a:solidFill>
                  <a:srgbClr val="000000"/>
                </a:solidFill>
                <a:cs typeface="Arial" charset="0"/>
              </a:rPr>
              <a:t>st</a:t>
            </a:r>
            <a:r>
              <a:rPr lang="fr-FR" sz="1800">
                <a:solidFill>
                  <a:srgbClr val="000000"/>
                </a:solidFill>
                <a:cs typeface="Arial" charset="0"/>
              </a:rPr>
              <a:t> Cohort</a:t>
            </a:r>
          </a:p>
        </p:txBody>
      </p:sp>
      <p:sp>
        <p:nvSpPr>
          <p:cNvPr id="26630" name="ZoneTexte 22"/>
          <p:cNvSpPr txBox="1">
            <a:spLocks noChangeArrowheads="1"/>
          </p:cNvSpPr>
          <p:nvPr/>
        </p:nvSpPr>
        <p:spPr bwMode="auto">
          <a:xfrm rot="-5400000">
            <a:off x="-24606" y="4583907"/>
            <a:ext cx="124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000000"/>
                </a:solidFill>
                <a:cs typeface="Arial" charset="0"/>
              </a:rPr>
              <a:t>2</a:t>
            </a:r>
            <a:r>
              <a:rPr lang="fr-FR" sz="1800" baseline="30000">
                <a:solidFill>
                  <a:srgbClr val="000000"/>
                </a:solidFill>
                <a:cs typeface="Arial" charset="0"/>
              </a:rPr>
              <a:t>nd</a:t>
            </a:r>
            <a:r>
              <a:rPr lang="fr-FR" sz="1800">
                <a:solidFill>
                  <a:srgbClr val="000000"/>
                </a:solidFill>
                <a:cs typeface="Arial" charset="0"/>
              </a:rPr>
              <a:t> Cohort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028700" y="2895600"/>
            <a:ext cx="73787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003300" y="3182938"/>
            <a:ext cx="2552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cs typeface="Arial" charset="0"/>
              </a:rPr>
              <a:t>DNR 45 mg/m2 x3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cs typeface="Arial" charset="0"/>
              </a:rPr>
              <a:t>ARAC 200 mg/m2x7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cs typeface="Arial" charset="0"/>
              </a:rPr>
              <a:t>Lenalidomide 10 mg x 21</a:t>
            </a:r>
            <a:endParaRPr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3467100" y="3182938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cs typeface="Arial" charset="0"/>
              </a:rPr>
              <a:t>DNR 45 mg/m2 x1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cs typeface="Arial" charset="0"/>
              </a:rPr>
              <a:t>ARAC 60 mg/m2x 10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cs typeface="Arial" charset="0"/>
              </a:rPr>
              <a:t>Lenalidomide 10 mg x 14</a:t>
            </a:r>
            <a:endParaRPr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6085110" y="3651250"/>
            <a:ext cx="2206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 dirty="0">
                <a:solidFill>
                  <a:srgbClr val="000000"/>
                </a:solidFill>
                <a:cs typeface="Arial" charset="0"/>
              </a:rPr>
              <a:t>Lenalidomide</a:t>
            </a:r>
            <a:r>
              <a:rPr lang="fr-FR" sz="1200" dirty="0">
                <a:solidFill>
                  <a:srgbClr val="000000"/>
                </a:solidFill>
                <a:cs typeface="Arial" charset="0"/>
              </a:rPr>
              <a:t> 10 mg x 14</a:t>
            </a:r>
            <a:endParaRPr sz="12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5" name="Rectangle 24"/>
          <p:cNvSpPr>
            <a:spLocks noChangeArrowheads="1"/>
          </p:cNvSpPr>
          <p:nvPr/>
        </p:nvSpPr>
        <p:spPr bwMode="auto">
          <a:xfrm>
            <a:off x="1028700" y="4364038"/>
            <a:ext cx="2552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DNR 60 mg/m2 x3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ARAC 200 mg/m2x7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Lenalidomide 10 mg x 21</a:t>
            </a:r>
            <a:endParaRPr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6" name="Rectangle 25"/>
          <p:cNvSpPr>
            <a:spLocks noChangeArrowheads="1"/>
          </p:cNvSpPr>
          <p:nvPr/>
        </p:nvSpPr>
        <p:spPr bwMode="auto">
          <a:xfrm>
            <a:off x="3492500" y="4364038"/>
            <a:ext cx="4572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DNR 60 mg/m2 x1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ARAC 60 mg/m2x 10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Lenalidomide 10 mg x 14</a:t>
            </a:r>
            <a:endParaRPr sz="14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37" name="Rectangle 26"/>
          <p:cNvSpPr>
            <a:spLocks noChangeArrowheads="1"/>
          </p:cNvSpPr>
          <p:nvPr/>
        </p:nvSpPr>
        <p:spPr bwMode="auto">
          <a:xfrm>
            <a:off x="6110510" y="4832350"/>
            <a:ext cx="2206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>
                <a:solidFill>
                  <a:srgbClr val="000000"/>
                </a:solidFill>
                <a:cs typeface="Arial" charset="0"/>
              </a:rPr>
              <a:t>Lenalidomide</a:t>
            </a:r>
            <a:r>
              <a:rPr lang="fr-FR" sz="1200">
                <a:solidFill>
                  <a:srgbClr val="000000"/>
                </a:solidFill>
                <a:cs typeface="Arial" charset="0"/>
              </a:rPr>
              <a:t> 10 mg x 14</a:t>
            </a:r>
            <a:endParaRPr sz="1200" noProof="1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990600" y="5346700"/>
            <a:ext cx="73787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003300" y="2438400"/>
            <a:ext cx="73787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1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92100"/>
            <a:ext cx="7645400" cy="788988"/>
          </a:xfrm>
        </p:spPr>
        <p:txBody>
          <a:bodyPr/>
          <a:lstStyle/>
          <a:p>
            <a:pPr eaLnBrk="1" hangingPunct="1"/>
            <a:r>
              <a:rPr lang="fr-FR">
                <a:latin typeface="Arial" charset="0"/>
                <a:ea typeface="ＭＳ Ｐゴシック" charset="0"/>
                <a:cs typeface="Arial" charset="0"/>
              </a:rPr>
              <a:t>Patients</a:t>
            </a:r>
          </a:p>
        </p:txBody>
      </p:sp>
      <p:graphicFrame>
        <p:nvGraphicFramePr>
          <p:cNvPr id="2667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88703"/>
              </p:ext>
            </p:extLst>
          </p:nvPr>
        </p:nvGraphicFramePr>
        <p:xfrm>
          <a:off x="838200" y="1166813"/>
          <a:ext cx="7645400" cy="5467352"/>
        </p:xfrm>
        <a:graphic>
          <a:graphicData uri="http://schemas.openxmlformats.org/drawingml/2006/table">
            <a:tbl>
              <a:tblPr/>
              <a:tblGrid>
                <a:gridCol w="2547938"/>
                <a:gridCol w="2549525"/>
                <a:gridCol w="2547937"/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Value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63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	&gt;60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years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	&gt;70 </a:t>
                      </a: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years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66 years (30–79)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24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38%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Male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34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54%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AML (ie &gt;20% blasts)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	20-30% blasts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	&gt; 30 % blasts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32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51%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RAEB-2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15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24%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Isolated del 5q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6% 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Del 5q + 1 abn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13%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Complex Karyotype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51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81%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WBC (G/l)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2.85 G/l (0.6-100)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Hemoglobin (g/dl)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8.7 g/dl (5.6-12.1)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Platelet (G/l)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44.5 G/l (11-260) 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-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Cohort 1 (DNR 45)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32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50%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Cohort 2 (DNR 60)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31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50% </a:t>
                      </a:r>
                    </a:p>
                  </a:txBody>
                  <a:tcPr marL="64294" marR="64294" marT="32146" marB="3214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508000" y="593725"/>
            <a:ext cx="7918450" cy="788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dirty="0" err="1" smtClean="0">
                <a:latin typeface="Arial"/>
                <a:ea typeface="+mj-ea"/>
                <a:cs typeface="Arial"/>
              </a:rPr>
              <a:t>Response</a:t>
            </a:r>
            <a:endParaRPr lang="fr-FR" sz="4800" dirty="0" smtClean="0">
              <a:latin typeface="Arial"/>
              <a:ea typeface="+mj-ea"/>
              <a:cs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25500" y="2197100"/>
          <a:ext cx="6916738" cy="3746501"/>
        </p:xfrm>
        <a:graphic>
          <a:graphicData uri="http://schemas.openxmlformats.org/drawingml/2006/table">
            <a:tbl>
              <a:tblPr/>
              <a:tblGrid>
                <a:gridCol w="2859088"/>
                <a:gridCol w="2028825"/>
                <a:gridCol w="20288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value</a:t>
                      </a: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%</a:t>
                      </a: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Early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Death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11%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Complete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Remission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31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49%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CR incomple plt Recov.</a:t>
                      </a: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2%</a:t>
                      </a: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mCR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Partial </a:t>
                      </a: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Remission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L="64294" marR="64294" marT="32147" marB="3214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0" name="ZoneTexte 6"/>
          <p:cNvSpPr txBox="1">
            <a:spLocks noChangeArrowheads="1"/>
          </p:cNvSpPr>
          <p:nvPr/>
        </p:nvSpPr>
        <p:spPr bwMode="auto">
          <a:xfrm>
            <a:off x="7302500" y="4470400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ORR 63%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7175500" y="3721100"/>
            <a:ext cx="0" cy="18542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ccolade fermante 1"/>
          <p:cNvSpPr/>
          <p:nvPr/>
        </p:nvSpPr>
        <p:spPr>
          <a:xfrm>
            <a:off x="6804248" y="3573016"/>
            <a:ext cx="566738" cy="22225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050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AZA in patients </a:t>
            </a:r>
            <a:r>
              <a:rPr lang="fr-FR" dirty="0" err="1" smtClean="0"/>
              <a:t>with</a:t>
            </a:r>
            <a:r>
              <a:rPr lang="fr-FR" dirty="0" smtClean="0"/>
              <a:t> del5q – AZA001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730033"/>
            <a:ext cx="3962400" cy="3670767"/>
          </a:xfrm>
        </p:spPr>
        <p:txBody>
          <a:bodyPr>
            <a:noAutofit/>
          </a:bodyPr>
          <a:lstStyle/>
          <a:p>
            <a:r>
              <a:rPr lang="fr-FR" sz="1800" dirty="0" smtClean="0"/>
              <a:t>AZA </a:t>
            </a:r>
            <a:r>
              <a:rPr lang="fr-FR" sz="1800" dirty="0" err="1" smtClean="0"/>
              <a:t>showed</a:t>
            </a:r>
            <a:r>
              <a:rPr lang="fr-FR" sz="1800" dirty="0" smtClean="0"/>
              <a:t> a </a:t>
            </a:r>
            <a:r>
              <a:rPr lang="fr-FR" sz="1800" dirty="0" err="1" smtClean="0"/>
              <a:t>median</a:t>
            </a:r>
            <a:r>
              <a:rPr lang="fr-FR" sz="1800" dirty="0" smtClean="0"/>
              <a:t> OS time of 24.4 </a:t>
            </a:r>
            <a:r>
              <a:rPr lang="fr-FR" sz="1800" dirty="0" err="1" smtClean="0"/>
              <a:t>months</a:t>
            </a:r>
            <a:r>
              <a:rPr lang="fr-FR" sz="1800" dirty="0" smtClean="0"/>
              <a:t> vs 15 </a:t>
            </a:r>
            <a:r>
              <a:rPr lang="fr-FR" sz="1800" dirty="0" err="1" smtClean="0"/>
              <a:t>months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CCR (p&lt;10</a:t>
            </a:r>
            <a:r>
              <a:rPr lang="fr-FR" sz="1800" baseline="30000" dirty="0" smtClean="0"/>
              <a:t>-3</a:t>
            </a:r>
            <a:r>
              <a:rPr lang="fr-FR" sz="1800" dirty="0" smtClean="0"/>
              <a:t>)</a:t>
            </a:r>
          </a:p>
          <a:p>
            <a:r>
              <a:rPr lang="fr-FR" sz="1800" dirty="0" err="1" smtClean="0"/>
              <a:t>However</a:t>
            </a:r>
            <a:r>
              <a:rPr lang="fr-FR" sz="1800" dirty="0" smtClean="0"/>
              <a:t>, in </a:t>
            </a:r>
            <a:r>
              <a:rPr lang="fr-FR" sz="1800" dirty="0" err="1" smtClean="0"/>
              <a:t>this</a:t>
            </a:r>
            <a:r>
              <a:rPr lang="fr-FR" sz="1800" dirty="0" smtClean="0"/>
              <a:t> trial, </a:t>
            </a:r>
            <a:r>
              <a:rPr lang="fr-FR" sz="1800" dirty="0" err="1" smtClean="0"/>
              <a:t>median</a:t>
            </a:r>
            <a:r>
              <a:rPr lang="fr-FR" sz="1800" dirty="0" smtClean="0"/>
              <a:t> </a:t>
            </a:r>
            <a:r>
              <a:rPr lang="fr-FR" sz="1800" dirty="0" err="1" smtClean="0"/>
              <a:t>survival</a:t>
            </a:r>
            <a:r>
              <a:rPr lang="fr-FR" sz="1800" dirty="0" smtClean="0"/>
              <a:t> of the patients </a:t>
            </a:r>
            <a:r>
              <a:rPr lang="fr-FR" sz="1800" dirty="0" err="1" smtClean="0"/>
              <a:t>with</a:t>
            </a:r>
            <a:r>
              <a:rPr lang="fr-FR" sz="1800" dirty="0" smtClean="0"/>
              <a:t> del(5q)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only</a:t>
            </a:r>
            <a:r>
              <a:rPr lang="fr-FR" sz="1800" dirty="0" smtClean="0"/>
              <a:t> 11 </a:t>
            </a:r>
            <a:r>
              <a:rPr lang="fr-FR" sz="1800" dirty="0" err="1" smtClean="0"/>
              <a:t>months</a:t>
            </a:r>
            <a:r>
              <a:rPr lang="fr-FR" sz="1800" dirty="0" smtClean="0"/>
              <a:t> in the AZA arm versus 8 in the </a:t>
            </a:r>
            <a:r>
              <a:rPr lang="fr-FR" sz="1800" dirty="0" err="1" smtClean="0"/>
              <a:t>conventional</a:t>
            </a:r>
            <a:r>
              <a:rPr lang="fr-FR" sz="1800" dirty="0" smtClean="0"/>
              <a:t> </a:t>
            </a:r>
            <a:r>
              <a:rPr lang="fr-FR" sz="1800" dirty="0" err="1" smtClean="0"/>
              <a:t>treatment</a:t>
            </a:r>
            <a:r>
              <a:rPr lang="fr-FR" sz="1800" dirty="0" smtClean="0"/>
              <a:t>  arm.</a:t>
            </a:r>
          </a:p>
          <a:p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6781800" y="6477000"/>
            <a:ext cx="21934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>
                <a:solidFill>
                  <a:srgbClr val="000000"/>
                </a:solidFill>
              </a:rPr>
              <a:t>Fenaux</a:t>
            </a:r>
            <a:r>
              <a:rPr lang="fr-FR" sz="1000" i="1" dirty="0" smtClean="0">
                <a:solidFill>
                  <a:srgbClr val="000000"/>
                </a:solidFill>
              </a:rPr>
              <a:t> et al, Lancet </a:t>
            </a:r>
            <a:r>
              <a:rPr lang="fr-FR" sz="1000" i="1" dirty="0" err="1" smtClean="0">
                <a:solidFill>
                  <a:srgbClr val="000000"/>
                </a:solidFill>
              </a:rPr>
              <a:t>Oncol</a:t>
            </a:r>
            <a:r>
              <a:rPr lang="fr-FR" sz="1000" i="1" dirty="0" smtClean="0">
                <a:solidFill>
                  <a:srgbClr val="000000"/>
                </a:solidFill>
              </a:rPr>
              <a:t> 2009</a:t>
            </a:r>
            <a:endParaRPr lang="fr-FR" sz="1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  <p:grpSp>
        <p:nvGrpSpPr>
          <p:cNvPr id="59" name="Grouper 58"/>
          <p:cNvGrpSpPr/>
          <p:nvPr/>
        </p:nvGrpSpPr>
        <p:grpSpPr>
          <a:xfrm>
            <a:off x="4343400" y="2873377"/>
            <a:ext cx="4391119" cy="3070223"/>
            <a:chOff x="828216" y="1387475"/>
            <a:chExt cx="9009271" cy="4687441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662113" y="1503363"/>
              <a:ext cx="7758112" cy="3865562"/>
              <a:chOff x="858" y="1096"/>
              <a:chExt cx="4344" cy="2435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890" y="1096"/>
                <a:ext cx="4312" cy="2390"/>
              </a:xfrm>
              <a:custGeom>
                <a:avLst/>
                <a:gdLst>
                  <a:gd name="T0" fmla="*/ 0 w 4312"/>
                  <a:gd name="T1" fmla="*/ 0 h 2390"/>
                  <a:gd name="T2" fmla="*/ 0 w 4312"/>
                  <a:gd name="T3" fmla="*/ 2390 h 2390"/>
                  <a:gd name="T4" fmla="*/ 4312 w 4312"/>
                  <a:gd name="T5" fmla="*/ 2390 h 2390"/>
                  <a:gd name="T6" fmla="*/ 0 60000 65536"/>
                  <a:gd name="T7" fmla="*/ 0 60000 65536"/>
                  <a:gd name="T8" fmla="*/ 0 60000 65536"/>
                  <a:gd name="T9" fmla="*/ 0 w 4312"/>
                  <a:gd name="T10" fmla="*/ 0 h 2390"/>
                  <a:gd name="T11" fmla="*/ 4312 w 4312"/>
                  <a:gd name="T12" fmla="*/ 2390 h 23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2" h="2390">
                    <a:moveTo>
                      <a:pt x="0" y="0"/>
                    </a:moveTo>
                    <a:lnTo>
                      <a:pt x="0" y="2390"/>
                    </a:lnTo>
                    <a:lnTo>
                      <a:pt x="4312" y="239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fr-FR" sz="900">
                  <a:ea typeface="Calibri" pitchFamily="-107" charset="0"/>
                  <a:cs typeface="Calibri" pitchFamily="-107" charset="0"/>
                </a:endParaRPr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858" y="1130"/>
                <a:ext cx="28" cy="2323"/>
                <a:chOff x="858" y="1130"/>
                <a:chExt cx="28" cy="2323"/>
              </a:xfrm>
            </p:grpSpPr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858" y="1130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858" y="1367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auto">
                <a:xfrm>
                  <a:off x="858" y="1598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858" y="1828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auto">
                <a:xfrm>
                  <a:off x="858" y="2062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858" y="229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>
                  <a:off x="858" y="2524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auto">
                <a:xfrm>
                  <a:off x="858" y="2757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auto">
                <a:xfrm>
                  <a:off x="858" y="2990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>
                  <a:off x="858" y="3220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>
                  <a:off x="858" y="345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</p:grp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912" y="3487"/>
                <a:ext cx="4013" cy="44"/>
                <a:chOff x="912" y="3487"/>
                <a:chExt cx="4013" cy="44"/>
              </a:xfrm>
            </p:grpSpPr>
            <p:sp>
              <p:nvSpPr>
                <p:cNvPr id="1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912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414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916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415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914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422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924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423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  <p:sp>
              <p:nvSpPr>
                <p:cNvPr id="1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925" y="3487"/>
                  <a:ext cx="0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 sz="900"/>
                </a:p>
              </p:txBody>
            </p:sp>
          </p:grp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1587500" y="5305424"/>
              <a:ext cx="7915066" cy="407988"/>
              <a:chOff x="816" y="3491"/>
              <a:chExt cx="4432" cy="257"/>
            </a:xfrm>
          </p:grpSpPr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816" y="3491"/>
                <a:ext cx="34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1324" y="3491"/>
                <a:ext cx="34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5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801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10</a:t>
                </a:r>
              </a:p>
            </p:txBody>
          </p:sp>
          <p:sp>
            <p:nvSpPr>
              <p:cNvPr id="35" name="Text Box 33"/>
              <p:cNvSpPr txBox="1">
                <a:spLocks noChangeArrowheads="1"/>
              </p:cNvSpPr>
              <p:nvPr/>
            </p:nvSpPr>
            <p:spPr bwMode="auto">
              <a:xfrm>
                <a:off x="2297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15</a:t>
                </a:r>
              </a:p>
            </p:txBody>
          </p:sp>
          <p:sp>
            <p:nvSpPr>
              <p:cNvPr id="36" name="Text Box 34"/>
              <p:cNvSpPr txBox="1">
                <a:spLocks noChangeArrowheads="1"/>
              </p:cNvSpPr>
              <p:nvPr/>
            </p:nvSpPr>
            <p:spPr bwMode="auto">
              <a:xfrm>
                <a:off x="2805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20</a:t>
                </a:r>
              </a:p>
            </p:txBody>
          </p:sp>
          <p:sp>
            <p:nvSpPr>
              <p:cNvPr id="37" name="Text Box 35"/>
              <p:cNvSpPr txBox="1">
                <a:spLocks noChangeArrowheads="1"/>
              </p:cNvSpPr>
              <p:nvPr/>
            </p:nvSpPr>
            <p:spPr bwMode="auto">
              <a:xfrm>
                <a:off x="3313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25</a:t>
                </a:r>
              </a:p>
            </p:txBody>
          </p:sp>
          <p:sp>
            <p:nvSpPr>
              <p:cNvPr id="38" name="Text Box 36"/>
              <p:cNvSpPr txBox="1">
                <a:spLocks noChangeArrowheads="1"/>
              </p:cNvSpPr>
              <p:nvPr/>
            </p:nvSpPr>
            <p:spPr bwMode="auto">
              <a:xfrm>
                <a:off x="3797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30</a:t>
                </a:r>
              </a:p>
            </p:txBody>
          </p:sp>
          <p:sp>
            <p:nvSpPr>
              <p:cNvPr id="39" name="Text Box 37"/>
              <p:cNvSpPr txBox="1">
                <a:spLocks noChangeArrowheads="1"/>
              </p:cNvSpPr>
              <p:nvPr/>
            </p:nvSpPr>
            <p:spPr bwMode="auto">
              <a:xfrm>
                <a:off x="4304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35</a:t>
                </a:r>
              </a:p>
            </p:txBody>
          </p:sp>
          <p:sp>
            <p:nvSpPr>
              <p:cNvPr id="40" name="Text Box 38"/>
              <p:cNvSpPr txBox="1">
                <a:spLocks noChangeArrowheads="1"/>
              </p:cNvSpPr>
              <p:nvPr/>
            </p:nvSpPr>
            <p:spPr bwMode="auto">
              <a:xfrm>
                <a:off x="4813" y="3491"/>
                <a:ext cx="4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40</a:t>
                </a:r>
              </a:p>
            </p:txBody>
          </p:sp>
        </p:grp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340102" y="5667377"/>
              <a:ext cx="5269036" cy="40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900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pitchFamily="-112" charset="-128"/>
                  <a:cs typeface="Calibri"/>
                </a:rPr>
                <a:t>Time (months) from Randomization</a:t>
              </a:r>
            </a:p>
          </p:txBody>
        </p:sp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857442" y="1387475"/>
              <a:ext cx="872934" cy="4094163"/>
              <a:chOff x="407" y="1023"/>
              <a:chExt cx="489" cy="2579"/>
            </a:xfrm>
          </p:grpSpPr>
          <p:sp>
            <p:nvSpPr>
              <p:cNvPr id="43" name="Text Box 41"/>
              <p:cNvSpPr txBox="1">
                <a:spLocks noChangeArrowheads="1"/>
              </p:cNvSpPr>
              <p:nvPr/>
            </p:nvSpPr>
            <p:spPr bwMode="auto">
              <a:xfrm>
                <a:off x="416" y="3345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0.0</a:t>
                </a:r>
              </a:p>
            </p:txBody>
          </p:sp>
          <p:sp>
            <p:nvSpPr>
              <p:cNvPr id="44" name="Text Box 42"/>
              <p:cNvSpPr txBox="1">
                <a:spLocks noChangeArrowheads="1"/>
              </p:cNvSpPr>
              <p:nvPr/>
            </p:nvSpPr>
            <p:spPr bwMode="auto">
              <a:xfrm>
                <a:off x="416" y="3112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0.1</a:t>
                </a:r>
              </a:p>
            </p:txBody>
          </p:sp>
          <p:sp>
            <p:nvSpPr>
              <p:cNvPr id="45" name="Text Box 43"/>
              <p:cNvSpPr txBox="1">
                <a:spLocks noChangeArrowheads="1"/>
              </p:cNvSpPr>
              <p:nvPr/>
            </p:nvSpPr>
            <p:spPr bwMode="auto">
              <a:xfrm>
                <a:off x="416" y="2880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0.2</a:t>
                </a:r>
              </a:p>
            </p:txBody>
          </p:sp>
          <p:sp>
            <p:nvSpPr>
              <p:cNvPr id="46" name="Text Box 44"/>
              <p:cNvSpPr txBox="1">
                <a:spLocks noChangeArrowheads="1"/>
              </p:cNvSpPr>
              <p:nvPr/>
            </p:nvSpPr>
            <p:spPr bwMode="auto">
              <a:xfrm>
                <a:off x="416" y="2648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0.3</a:t>
                </a:r>
              </a:p>
            </p:txBody>
          </p:sp>
          <p:sp>
            <p:nvSpPr>
              <p:cNvPr id="47" name="Text Box 45"/>
              <p:cNvSpPr txBox="1">
                <a:spLocks noChangeArrowheads="1"/>
              </p:cNvSpPr>
              <p:nvPr/>
            </p:nvSpPr>
            <p:spPr bwMode="auto">
              <a:xfrm>
                <a:off x="407" y="2416"/>
                <a:ext cx="4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0.4</a:t>
                </a:r>
              </a:p>
            </p:txBody>
          </p: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416" y="2184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0.5</a:t>
                </a:r>
              </a:p>
            </p:txBody>
          </p:sp>
          <p:sp>
            <p:nvSpPr>
              <p:cNvPr id="49" name="Text Box 47"/>
              <p:cNvSpPr txBox="1">
                <a:spLocks noChangeArrowheads="1"/>
              </p:cNvSpPr>
              <p:nvPr/>
            </p:nvSpPr>
            <p:spPr bwMode="auto">
              <a:xfrm>
                <a:off x="416" y="1951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0.6</a:t>
                </a:r>
              </a:p>
            </p:txBody>
          </p:sp>
          <p:sp>
            <p:nvSpPr>
              <p:cNvPr id="50" name="Text Box 48"/>
              <p:cNvSpPr txBox="1">
                <a:spLocks noChangeArrowheads="1"/>
              </p:cNvSpPr>
              <p:nvPr/>
            </p:nvSpPr>
            <p:spPr bwMode="auto">
              <a:xfrm>
                <a:off x="416" y="1719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0.7</a:t>
                </a:r>
              </a:p>
            </p:txBody>
          </p: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416" y="1487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0.8</a:t>
                </a:r>
              </a:p>
            </p:txBody>
          </p:sp>
          <p:sp>
            <p:nvSpPr>
              <p:cNvPr id="52" name="Text Box 50"/>
              <p:cNvSpPr txBox="1">
                <a:spLocks noChangeArrowheads="1"/>
              </p:cNvSpPr>
              <p:nvPr/>
            </p:nvSpPr>
            <p:spPr bwMode="auto">
              <a:xfrm>
                <a:off x="416" y="1255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0.9</a:t>
                </a:r>
              </a:p>
            </p:txBody>
          </p:sp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416" y="1023"/>
                <a:ext cx="4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900">
                    <a:ea typeface="Calibri" pitchFamily="-107" charset="0"/>
                    <a:cs typeface="Calibri" pitchFamily="-107" charset="0"/>
                  </a:rPr>
                  <a:t>1.0</a:t>
                </a:r>
              </a:p>
            </p:txBody>
          </p:sp>
        </p:grp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 rot="16200000">
              <a:off x="-15654" y="2891174"/>
              <a:ext cx="2261746" cy="57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900">
                  <a:effectLst>
                    <a:outerShdw blurRad="38100" dist="38100" dir="2700000" algn="tl">
                      <a:srgbClr val="FFFFFF"/>
                    </a:outerShdw>
                  </a:effectLst>
                  <a:ea typeface="ＭＳ Ｐゴシック" pitchFamily="-112" charset="-128"/>
                  <a:cs typeface="Calibri"/>
                </a:rPr>
                <a:t>Proportion Surviving</a:t>
              </a: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847850" y="1581150"/>
              <a:ext cx="6007100" cy="2871788"/>
            </a:xfrm>
            <a:custGeom>
              <a:avLst/>
              <a:gdLst>
                <a:gd name="T0" fmla="*/ 2147483647 w 3363"/>
                <a:gd name="T1" fmla="*/ 2147483647 h 1809"/>
                <a:gd name="T2" fmla="*/ 2147483647 w 3363"/>
                <a:gd name="T3" fmla="*/ 2147483647 h 1809"/>
                <a:gd name="T4" fmla="*/ 2147483647 w 3363"/>
                <a:gd name="T5" fmla="*/ 2147483647 h 1809"/>
                <a:gd name="T6" fmla="*/ 2147483647 w 3363"/>
                <a:gd name="T7" fmla="*/ 2147483647 h 1809"/>
                <a:gd name="T8" fmla="*/ 2147483647 w 3363"/>
                <a:gd name="T9" fmla="*/ 2147483647 h 1809"/>
                <a:gd name="T10" fmla="*/ 2147483647 w 3363"/>
                <a:gd name="T11" fmla="*/ 2147483647 h 1809"/>
                <a:gd name="T12" fmla="*/ 2147483647 w 3363"/>
                <a:gd name="T13" fmla="*/ 2147483647 h 1809"/>
                <a:gd name="T14" fmla="*/ 2147483647 w 3363"/>
                <a:gd name="T15" fmla="*/ 2147483647 h 1809"/>
                <a:gd name="T16" fmla="*/ 2147483647 w 3363"/>
                <a:gd name="T17" fmla="*/ 2147483647 h 1809"/>
                <a:gd name="T18" fmla="*/ 2147483647 w 3363"/>
                <a:gd name="T19" fmla="*/ 2147483647 h 1809"/>
                <a:gd name="T20" fmla="*/ 2147483647 w 3363"/>
                <a:gd name="T21" fmla="*/ 2147483647 h 1809"/>
                <a:gd name="T22" fmla="*/ 2147483647 w 3363"/>
                <a:gd name="T23" fmla="*/ 2147483647 h 1809"/>
                <a:gd name="T24" fmla="*/ 2147483647 w 3363"/>
                <a:gd name="T25" fmla="*/ 2147483647 h 1809"/>
                <a:gd name="T26" fmla="*/ 2147483647 w 3363"/>
                <a:gd name="T27" fmla="*/ 2147483647 h 1809"/>
                <a:gd name="T28" fmla="*/ 2147483647 w 3363"/>
                <a:gd name="T29" fmla="*/ 2147483647 h 1809"/>
                <a:gd name="T30" fmla="*/ 2147483647 w 3363"/>
                <a:gd name="T31" fmla="*/ 2147483647 h 1809"/>
                <a:gd name="T32" fmla="*/ 2147483647 w 3363"/>
                <a:gd name="T33" fmla="*/ 2147483647 h 1809"/>
                <a:gd name="T34" fmla="*/ 2147483647 w 3363"/>
                <a:gd name="T35" fmla="*/ 2147483647 h 1809"/>
                <a:gd name="T36" fmla="*/ 2147483647 w 3363"/>
                <a:gd name="T37" fmla="*/ 2147483647 h 1809"/>
                <a:gd name="T38" fmla="*/ 2147483647 w 3363"/>
                <a:gd name="T39" fmla="*/ 2147483647 h 1809"/>
                <a:gd name="T40" fmla="*/ 2147483647 w 3363"/>
                <a:gd name="T41" fmla="*/ 2147483647 h 1809"/>
                <a:gd name="T42" fmla="*/ 2147483647 w 3363"/>
                <a:gd name="T43" fmla="*/ 2147483647 h 1809"/>
                <a:gd name="T44" fmla="*/ 2147483647 w 3363"/>
                <a:gd name="T45" fmla="*/ 2147483647 h 1809"/>
                <a:gd name="T46" fmla="*/ 2147483647 w 3363"/>
                <a:gd name="T47" fmla="*/ 2147483647 h 1809"/>
                <a:gd name="T48" fmla="*/ 2147483647 w 3363"/>
                <a:gd name="T49" fmla="*/ 2147483647 h 1809"/>
                <a:gd name="T50" fmla="*/ 2147483647 w 3363"/>
                <a:gd name="T51" fmla="*/ 2147483647 h 1809"/>
                <a:gd name="T52" fmla="*/ 2147483647 w 3363"/>
                <a:gd name="T53" fmla="*/ 2147483647 h 1809"/>
                <a:gd name="T54" fmla="*/ 2147483647 w 3363"/>
                <a:gd name="T55" fmla="*/ 2147483647 h 1809"/>
                <a:gd name="T56" fmla="*/ 2147483647 w 3363"/>
                <a:gd name="T57" fmla="*/ 2147483647 h 1809"/>
                <a:gd name="T58" fmla="*/ 2147483647 w 3363"/>
                <a:gd name="T59" fmla="*/ 2147483647 h 1809"/>
                <a:gd name="T60" fmla="*/ 2147483647 w 3363"/>
                <a:gd name="T61" fmla="*/ 2147483647 h 1809"/>
                <a:gd name="T62" fmla="*/ 2147483647 w 3363"/>
                <a:gd name="T63" fmla="*/ 2147483647 h 1809"/>
                <a:gd name="T64" fmla="*/ 2147483647 w 3363"/>
                <a:gd name="T65" fmla="*/ 2147483647 h 1809"/>
                <a:gd name="T66" fmla="*/ 2147483647 w 3363"/>
                <a:gd name="T67" fmla="*/ 2147483647 h 1809"/>
                <a:gd name="T68" fmla="*/ 2147483647 w 3363"/>
                <a:gd name="T69" fmla="*/ 2147483647 h 1809"/>
                <a:gd name="T70" fmla="*/ 2147483647 w 3363"/>
                <a:gd name="T71" fmla="*/ 2147483647 h 1809"/>
                <a:gd name="T72" fmla="*/ 2147483647 w 3363"/>
                <a:gd name="T73" fmla="*/ 2147483647 h 1809"/>
                <a:gd name="T74" fmla="*/ 2147483647 w 3363"/>
                <a:gd name="T75" fmla="*/ 2147483647 h 1809"/>
                <a:gd name="T76" fmla="*/ 2147483647 w 3363"/>
                <a:gd name="T77" fmla="*/ 2147483647 h 1809"/>
                <a:gd name="T78" fmla="*/ 2147483647 w 3363"/>
                <a:gd name="T79" fmla="*/ 2147483647 h 1809"/>
                <a:gd name="T80" fmla="*/ 2147483647 w 3363"/>
                <a:gd name="T81" fmla="*/ 2147483647 h 1809"/>
                <a:gd name="T82" fmla="*/ 2147483647 w 3363"/>
                <a:gd name="T83" fmla="*/ 2147483647 h 1809"/>
                <a:gd name="T84" fmla="*/ 2147483647 w 3363"/>
                <a:gd name="T85" fmla="*/ 2147483647 h 1809"/>
                <a:gd name="T86" fmla="*/ 2147483647 w 3363"/>
                <a:gd name="T87" fmla="*/ 2147483647 h 1809"/>
                <a:gd name="T88" fmla="*/ 2147483647 w 3363"/>
                <a:gd name="T89" fmla="*/ 2147483647 h 1809"/>
                <a:gd name="T90" fmla="*/ 2147483647 w 3363"/>
                <a:gd name="T91" fmla="*/ 2147483647 h 1809"/>
                <a:gd name="T92" fmla="*/ 2147483647 w 3363"/>
                <a:gd name="T93" fmla="*/ 2147483647 h 1809"/>
                <a:gd name="T94" fmla="*/ 2147483647 w 3363"/>
                <a:gd name="T95" fmla="*/ 2147483647 h 18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3"/>
                <a:gd name="T145" fmla="*/ 0 h 1809"/>
                <a:gd name="T146" fmla="*/ 3363 w 3363"/>
                <a:gd name="T147" fmla="*/ 1809 h 18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3" h="1809">
                  <a:moveTo>
                    <a:pt x="0" y="0"/>
                  </a:moveTo>
                  <a:lnTo>
                    <a:pt x="48" y="0"/>
                  </a:lnTo>
                  <a:lnTo>
                    <a:pt x="48" y="15"/>
                  </a:lnTo>
                  <a:lnTo>
                    <a:pt x="84" y="16"/>
                  </a:lnTo>
                  <a:lnTo>
                    <a:pt x="82" y="24"/>
                  </a:lnTo>
                  <a:lnTo>
                    <a:pt x="93" y="25"/>
                  </a:lnTo>
                  <a:lnTo>
                    <a:pt x="93" y="36"/>
                  </a:lnTo>
                  <a:lnTo>
                    <a:pt x="100" y="37"/>
                  </a:lnTo>
                  <a:lnTo>
                    <a:pt x="100" y="66"/>
                  </a:lnTo>
                  <a:lnTo>
                    <a:pt x="129" y="67"/>
                  </a:lnTo>
                  <a:lnTo>
                    <a:pt x="129" y="94"/>
                  </a:lnTo>
                  <a:lnTo>
                    <a:pt x="163" y="96"/>
                  </a:lnTo>
                  <a:lnTo>
                    <a:pt x="163" y="118"/>
                  </a:lnTo>
                  <a:lnTo>
                    <a:pt x="187" y="120"/>
                  </a:lnTo>
                  <a:lnTo>
                    <a:pt x="187" y="136"/>
                  </a:lnTo>
                  <a:lnTo>
                    <a:pt x="202" y="136"/>
                  </a:lnTo>
                  <a:lnTo>
                    <a:pt x="205" y="163"/>
                  </a:lnTo>
                  <a:lnTo>
                    <a:pt x="226" y="165"/>
                  </a:lnTo>
                  <a:lnTo>
                    <a:pt x="225" y="175"/>
                  </a:lnTo>
                  <a:lnTo>
                    <a:pt x="232" y="175"/>
                  </a:lnTo>
                  <a:lnTo>
                    <a:pt x="232" y="199"/>
                  </a:lnTo>
                  <a:lnTo>
                    <a:pt x="253" y="199"/>
                  </a:lnTo>
                  <a:lnTo>
                    <a:pt x="255" y="205"/>
                  </a:lnTo>
                  <a:lnTo>
                    <a:pt x="276" y="205"/>
                  </a:lnTo>
                  <a:lnTo>
                    <a:pt x="277" y="226"/>
                  </a:lnTo>
                  <a:lnTo>
                    <a:pt x="289" y="228"/>
                  </a:lnTo>
                  <a:lnTo>
                    <a:pt x="289" y="249"/>
                  </a:lnTo>
                  <a:lnTo>
                    <a:pt x="300" y="244"/>
                  </a:lnTo>
                  <a:lnTo>
                    <a:pt x="301" y="259"/>
                  </a:lnTo>
                  <a:lnTo>
                    <a:pt x="303" y="286"/>
                  </a:lnTo>
                  <a:lnTo>
                    <a:pt x="313" y="286"/>
                  </a:lnTo>
                  <a:lnTo>
                    <a:pt x="313" y="309"/>
                  </a:lnTo>
                  <a:lnTo>
                    <a:pt x="336" y="307"/>
                  </a:lnTo>
                  <a:lnTo>
                    <a:pt x="336" y="322"/>
                  </a:lnTo>
                  <a:lnTo>
                    <a:pt x="339" y="325"/>
                  </a:lnTo>
                  <a:lnTo>
                    <a:pt x="339" y="348"/>
                  </a:lnTo>
                  <a:lnTo>
                    <a:pt x="360" y="348"/>
                  </a:lnTo>
                  <a:lnTo>
                    <a:pt x="358" y="363"/>
                  </a:lnTo>
                  <a:lnTo>
                    <a:pt x="378" y="366"/>
                  </a:lnTo>
                  <a:lnTo>
                    <a:pt x="378" y="385"/>
                  </a:lnTo>
                  <a:lnTo>
                    <a:pt x="382" y="385"/>
                  </a:lnTo>
                  <a:lnTo>
                    <a:pt x="381" y="418"/>
                  </a:lnTo>
                  <a:lnTo>
                    <a:pt x="390" y="418"/>
                  </a:lnTo>
                  <a:lnTo>
                    <a:pt x="388" y="436"/>
                  </a:lnTo>
                  <a:lnTo>
                    <a:pt x="397" y="436"/>
                  </a:lnTo>
                  <a:lnTo>
                    <a:pt x="396" y="445"/>
                  </a:lnTo>
                  <a:lnTo>
                    <a:pt x="411" y="445"/>
                  </a:lnTo>
                  <a:lnTo>
                    <a:pt x="412" y="475"/>
                  </a:lnTo>
                  <a:lnTo>
                    <a:pt x="423" y="475"/>
                  </a:lnTo>
                  <a:lnTo>
                    <a:pt x="423" y="489"/>
                  </a:lnTo>
                  <a:lnTo>
                    <a:pt x="433" y="489"/>
                  </a:lnTo>
                  <a:lnTo>
                    <a:pt x="436" y="504"/>
                  </a:lnTo>
                  <a:lnTo>
                    <a:pt x="463" y="502"/>
                  </a:lnTo>
                  <a:lnTo>
                    <a:pt x="463" y="517"/>
                  </a:lnTo>
                  <a:lnTo>
                    <a:pt x="477" y="516"/>
                  </a:lnTo>
                  <a:lnTo>
                    <a:pt x="477" y="528"/>
                  </a:lnTo>
                  <a:lnTo>
                    <a:pt x="487" y="528"/>
                  </a:lnTo>
                  <a:lnTo>
                    <a:pt x="489" y="544"/>
                  </a:lnTo>
                  <a:lnTo>
                    <a:pt x="495" y="544"/>
                  </a:lnTo>
                  <a:lnTo>
                    <a:pt x="493" y="555"/>
                  </a:lnTo>
                  <a:lnTo>
                    <a:pt x="510" y="555"/>
                  </a:lnTo>
                  <a:lnTo>
                    <a:pt x="510" y="574"/>
                  </a:lnTo>
                  <a:lnTo>
                    <a:pt x="520" y="576"/>
                  </a:lnTo>
                  <a:lnTo>
                    <a:pt x="520" y="583"/>
                  </a:lnTo>
                  <a:lnTo>
                    <a:pt x="532" y="583"/>
                  </a:lnTo>
                  <a:lnTo>
                    <a:pt x="532" y="595"/>
                  </a:lnTo>
                  <a:lnTo>
                    <a:pt x="555" y="594"/>
                  </a:lnTo>
                  <a:lnTo>
                    <a:pt x="556" y="615"/>
                  </a:lnTo>
                  <a:lnTo>
                    <a:pt x="573" y="613"/>
                  </a:lnTo>
                  <a:lnTo>
                    <a:pt x="573" y="622"/>
                  </a:lnTo>
                  <a:lnTo>
                    <a:pt x="594" y="622"/>
                  </a:lnTo>
                  <a:lnTo>
                    <a:pt x="595" y="642"/>
                  </a:lnTo>
                  <a:lnTo>
                    <a:pt x="618" y="642"/>
                  </a:lnTo>
                  <a:lnTo>
                    <a:pt x="618" y="652"/>
                  </a:lnTo>
                  <a:lnTo>
                    <a:pt x="625" y="652"/>
                  </a:lnTo>
                  <a:lnTo>
                    <a:pt x="625" y="663"/>
                  </a:lnTo>
                  <a:lnTo>
                    <a:pt x="640" y="663"/>
                  </a:lnTo>
                  <a:lnTo>
                    <a:pt x="642" y="684"/>
                  </a:lnTo>
                  <a:lnTo>
                    <a:pt x="660" y="681"/>
                  </a:lnTo>
                  <a:lnTo>
                    <a:pt x="658" y="690"/>
                  </a:lnTo>
                  <a:lnTo>
                    <a:pt x="664" y="690"/>
                  </a:lnTo>
                  <a:lnTo>
                    <a:pt x="664" y="711"/>
                  </a:lnTo>
                  <a:lnTo>
                    <a:pt x="682" y="709"/>
                  </a:lnTo>
                  <a:lnTo>
                    <a:pt x="684" y="742"/>
                  </a:lnTo>
                  <a:lnTo>
                    <a:pt x="697" y="741"/>
                  </a:lnTo>
                  <a:lnTo>
                    <a:pt x="697" y="748"/>
                  </a:lnTo>
                  <a:lnTo>
                    <a:pt x="709" y="748"/>
                  </a:lnTo>
                  <a:lnTo>
                    <a:pt x="711" y="771"/>
                  </a:lnTo>
                  <a:lnTo>
                    <a:pt x="742" y="768"/>
                  </a:lnTo>
                  <a:lnTo>
                    <a:pt x="742" y="778"/>
                  </a:lnTo>
                  <a:lnTo>
                    <a:pt x="763" y="778"/>
                  </a:lnTo>
                  <a:lnTo>
                    <a:pt x="765" y="789"/>
                  </a:lnTo>
                  <a:lnTo>
                    <a:pt x="769" y="790"/>
                  </a:lnTo>
                  <a:lnTo>
                    <a:pt x="768" y="805"/>
                  </a:lnTo>
                  <a:lnTo>
                    <a:pt x="774" y="807"/>
                  </a:lnTo>
                  <a:lnTo>
                    <a:pt x="772" y="822"/>
                  </a:lnTo>
                  <a:lnTo>
                    <a:pt x="798" y="819"/>
                  </a:lnTo>
                  <a:lnTo>
                    <a:pt x="796" y="837"/>
                  </a:lnTo>
                  <a:lnTo>
                    <a:pt x="808" y="837"/>
                  </a:lnTo>
                  <a:lnTo>
                    <a:pt x="808" y="844"/>
                  </a:lnTo>
                  <a:lnTo>
                    <a:pt x="819" y="846"/>
                  </a:lnTo>
                  <a:lnTo>
                    <a:pt x="819" y="879"/>
                  </a:lnTo>
                  <a:lnTo>
                    <a:pt x="831" y="879"/>
                  </a:lnTo>
                  <a:lnTo>
                    <a:pt x="831" y="892"/>
                  </a:lnTo>
                  <a:lnTo>
                    <a:pt x="841" y="892"/>
                  </a:lnTo>
                  <a:lnTo>
                    <a:pt x="844" y="918"/>
                  </a:lnTo>
                  <a:lnTo>
                    <a:pt x="871" y="916"/>
                  </a:lnTo>
                  <a:lnTo>
                    <a:pt x="870" y="936"/>
                  </a:lnTo>
                  <a:lnTo>
                    <a:pt x="885" y="936"/>
                  </a:lnTo>
                  <a:lnTo>
                    <a:pt x="886" y="946"/>
                  </a:lnTo>
                  <a:lnTo>
                    <a:pt x="895" y="946"/>
                  </a:lnTo>
                  <a:lnTo>
                    <a:pt x="894" y="964"/>
                  </a:lnTo>
                  <a:lnTo>
                    <a:pt x="928" y="964"/>
                  </a:lnTo>
                  <a:lnTo>
                    <a:pt x="928" y="978"/>
                  </a:lnTo>
                  <a:lnTo>
                    <a:pt x="1032" y="975"/>
                  </a:lnTo>
                  <a:lnTo>
                    <a:pt x="1032" y="993"/>
                  </a:lnTo>
                  <a:lnTo>
                    <a:pt x="1069" y="991"/>
                  </a:lnTo>
                  <a:lnTo>
                    <a:pt x="1069" y="1005"/>
                  </a:lnTo>
                  <a:lnTo>
                    <a:pt x="1110" y="1005"/>
                  </a:lnTo>
                  <a:lnTo>
                    <a:pt x="1111" y="1023"/>
                  </a:lnTo>
                  <a:lnTo>
                    <a:pt x="1186" y="1021"/>
                  </a:lnTo>
                  <a:lnTo>
                    <a:pt x="1186" y="1032"/>
                  </a:lnTo>
                  <a:lnTo>
                    <a:pt x="1195" y="1032"/>
                  </a:lnTo>
                  <a:lnTo>
                    <a:pt x="1195" y="1051"/>
                  </a:lnTo>
                  <a:lnTo>
                    <a:pt x="1279" y="1050"/>
                  </a:lnTo>
                  <a:lnTo>
                    <a:pt x="1281" y="1068"/>
                  </a:lnTo>
                  <a:lnTo>
                    <a:pt x="1297" y="1068"/>
                  </a:lnTo>
                  <a:lnTo>
                    <a:pt x="1297" y="1078"/>
                  </a:lnTo>
                  <a:lnTo>
                    <a:pt x="1344" y="1078"/>
                  </a:lnTo>
                  <a:lnTo>
                    <a:pt x="1342" y="1114"/>
                  </a:lnTo>
                  <a:lnTo>
                    <a:pt x="1402" y="1111"/>
                  </a:lnTo>
                  <a:lnTo>
                    <a:pt x="1401" y="1116"/>
                  </a:lnTo>
                  <a:lnTo>
                    <a:pt x="1408" y="1116"/>
                  </a:lnTo>
                  <a:lnTo>
                    <a:pt x="1405" y="1134"/>
                  </a:lnTo>
                  <a:lnTo>
                    <a:pt x="1441" y="1131"/>
                  </a:lnTo>
                  <a:lnTo>
                    <a:pt x="1441" y="1144"/>
                  </a:lnTo>
                  <a:lnTo>
                    <a:pt x="1459" y="1143"/>
                  </a:lnTo>
                  <a:lnTo>
                    <a:pt x="1459" y="1159"/>
                  </a:lnTo>
                  <a:lnTo>
                    <a:pt x="1476" y="1159"/>
                  </a:lnTo>
                  <a:lnTo>
                    <a:pt x="1476" y="1174"/>
                  </a:lnTo>
                  <a:lnTo>
                    <a:pt x="1482" y="1176"/>
                  </a:lnTo>
                  <a:lnTo>
                    <a:pt x="1480" y="1195"/>
                  </a:lnTo>
                  <a:lnTo>
                    <a:pt x="1488" y="1195"/>
                  </a:lnTo>
                  <a:lnTo>
                    <a:pt x="1491" y="1212"/>
                  </a:lnTo>
                  <a:lnTo>
                    <a:pt x="1527" y="1210"/>
                  </a:lnTo>
                  <a:lnTo>
                    <a:pt x="1527" y="1230"/>
                  </a:lnTo>
                  <a:lnTo>
                    <a:pt x="1551" y="1228"/>
                  </a:lnTo>
                  <a:lnTo>
                    <a:pt x="1552" y="1246"/>
                  </a:lnTo>
                  <a:lnTo>
                    <a:pt x="1578" y="1246"/>
                  </a:lnTo>
                  <a:lnTo>
                    <a:pt x="1579" y="1263"/>
                  </a:lnTo>
                  <a:lnTo>
                    <a:pt x="1597" y="1261"/>
                  </a:lnTo>
                  <a:lnTo>
                    <a:pt x="1596" y="1282"/>
                  </a:lnTo>
                  <a:lnTo>
                    <a:pt x="1606" y="1281"/>
                  </a:lnTo>
                  <a:lnTo>
                    <a:pt x="1609" y="1308"/>
                  </a:lnTo>
                  <a:lnTo>
                    <a:pt x="1644" y="1303"/>
                  </a:lnTo>
                  <a:lnTo>
                    <a:pt x="1644" y="1321"/>
                  </a:lnTo>
                  <a:lnTo>
                    <a:pt x="1654" y="1321"/>
                  </a:lnTo>
                  <a:lnTo>
                    <a:pt x="1654" y="1341"/>
                  </a:lnTo>
                  <a:lnTo>
                    <a:pt x="1666" y="1341"/>
                  </a:lnTo>
                  <a:lnTo>
                    <a:pt x="1666" y="1354"/>
                  </a:lnTo>
                  <a:lnTo>
                    <a:pt x="1672" y="1354"/>
                  </a:lnTo>
                  <a:lnTo>
                    <a:pt x="1672" y="1380"/>
                  </a:lnTo>
                  <a:lnTo>
                    <a:pt x="1705" y="1378"/>
                  </a:lnTo>
                  <a:lnTo>
                    <a:pt x="1707" y="1393"/>
                  </a:lnTo>
                  <a:lnTo>
                    <a:pt x="1714" y="1393"/>
                  </a:lnTo>
                  <a:lnTo>
                    <a:pt x="1716" y="1443"/>
                  </a:lnTo>
                  <a:lnTo>
                    <a:pt x="1818" y="1440"/>
                  </a:lnTo>
                  <a:lnTo>
                    <a:pt x="1819" y="1465"/>
                  </a:lnTo>
                  <a:lnTo>
                    <a:pt x="1839" y="1464"/>
                  </a:lnTo>
                  <a:lnTo>
                    <a:pt x="1840" y="1488"/>
                  </a:lnTo>
                  <a:lnTo>
                    <a:pt x="1891" y="1488"/>
                  </a:lnTo>
                  <a:lnTo>
                    <a:pt x="1891" y="1507"/>
                  </a:lnTo>
                  <a:lnTo>
                    <a:pt x="1896" y="1507"/>
                  </a:lnTo>
                  <a:lnTo>
                    <a:pt x="1897" y="1531"/>
                  </a:lnTo>
                  <a:lnTo>
                    <a:pt x="1902" y="1531"/>
                  </a:lnTo>
                  <a:lnTo>
                    <a:pt x="1902" y="1554"/>
                  </a:lnTo>
                  <a:lnTo>
                    <a:pt x="1908" y="1554"/>
                  </a:lnTo>
                  <a:lnTo>
                    <a:pt x="1908" y="1575"/>
                  </a:lnTo>
                  <a:lnTo>
                    <a:pt x="1983" y="1573"/>
                  </a:lnTo>
                  <a:lnTo>
                    <a:pt x="1983" y="1597"/>
                  </a:lnTo>
                  <a:lnTo>
                    <a:pt x="2101" y="1596"/>
                  </a:lnTo>
                  <a:lnTo>
                    <a:pt x="2103" y="1626"/>
                  </a:lnTo>
                  <a:lnTo>
                    <a:pt x="2118" y="1624"/>
                  </a:lnTo>
                  <a:lnTo>
                    <a:pt x="2121" y="1650"/>
                  </a:lnTo>
                  <a:lnTo>
                    <a:pt x="2143" y="1648"/>
                  </a:lnTo>
                  <a:lnTo>
                    <a:pt x="2143" y="1677"/>
                  </a:lnTo>
                  <a:lnTo>
                    <a:pt x="2218" y="1677"/>
                  </a:lnTo>
                  <a:lnTo>
                    <a:pt x="2218" y="1702"/>
                  </a:lnTo>
                  <a:lnTo>
                    <a:pt x="2367" y="1699"/>
                  </a:lnTo>
                  <a:lnTo>
                    <a:pt x="2368" y="1729"/>
                  </a:lnTo>
                  <a:lnTo>
                    <a:pt x="2436" y="1728"/>
                  </a:lnTo>
                  <a:lnTo>
                    <a:pt x="2437" y="1765"/>
                  </a:lnTo>
                  <a:lnTo>
                    <a:pt x="2536" y="1764"/>
                  </a:lnTo>
                  <a:lnTo>
                    <a:pt x="2535" y="1809"/>
                  </a:lnTo>
                  <a:lnTo>
                    <a:pt x="3363" y="1809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fr-FR" sz="900">
                <a:ea typeface="Calibri" pitchFamily="-107" charset="0"/>
                <a:cs typeface="Calibri" pitchFamily="-107" charset="0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62125" y="1557338"/>
              <a:ext cx="6891338" cy="2606675"/>
            </a:xfrm>
            <a:custGeom>
              <a:avLst/>
              <a:gdLst>
                <a:gd name="T0" fmla="*/ 2147483647 w 3858"/>
                <a:gd name="T1" fmla="*/ 2147483647 h 1642"/>
                <a:gd name="T2" fmla="*/ 2147483647 w 3858"/>
                <a:gd name="T3" fmla="*/ 2147483647 h 1642"/>
                <a:gd name="T4" fmla="*/ 2147483647 w 3858"/>
                <a:gd name="T5" fmla="*/ 2147483647 h 1642"/>
                <a:gd name="T6" fmla="*/ 2147483647 w 3858"/>
                <a:gd name="T7" fmla="*/ 2147483647 h 1642"/>
                <a:gd name="T8" fmla="*/ 2147483647 w 3858"/>
                <a:gd name="T9" fmla="*/ 2147483647 h 1642"/>
                <a:gd name="T10" fmla="*/ 2147483647 w 3858"/>
                <a:gd name="T11" fmla="*/ 2147483647 h 1642"/>
                <a:gd name="T12" fmla="*/ 2147483647 w 3858"/>
                <a:gd name="T13" fmla="*/ 2147483647 h 1642"/>
                <a:gd name="T14" fmla="*/ 2147483647 w 3858"/>
                <a:gd name="T15" fmla="*/ 2147483647 h 1642"/>
                <a:gd name="T16" fmla="*/ 2147483647 w 3858"/>
                <a:gd name="T17" fmla="*/ 2147483647 h 1642"/>
                <a:gd name="T18" fmla="*/ 2147483647 w 3858"/>
                <a:gd name="T19" fmla="*/ 2147483647 h 1642"/>
                <a:gd name="T20" fmla="*/ 2147483647 w 3858"/>
                <a:gd name="T21" fmla="*/ 2147483647 h 1642"/>
                <a:gd name="T22" fmla="*/ 2147483647 w 3858"/>
                <a:gd name="T23" fmla="*/ 2147483647 h 1642"/>
                <a:gd name="T24" fmla="*/ 2147483647 w 3858"/>
                <a:gd name="T25" fmla="*/ 2147483647 h 1642"/>
                <a:gd name="T26" fmla="*/ 2147483647 w 3858"/>
                <a:gd name="T27" fmla="*/ 2147483647 h 1642"/>
                <a:gd name="T28" fmla="*/ 2147483647 w 3858"/>
                <a:gd name="T29" fmla="*/ 2147483647 h 1642"/>
                <a:gd name="T30" fmla="*/ 2147483647 w 3858"/>
                <a:gd name="T31" fmla="*/ 2147483647 h 1642"/>
                <a:gd name="T32" fmla="*/ 2147483647 w 3858"/>
                <a:gd name="T33" fmla="*/ 2147483647 h 1642"/>
                <a:gd name="T34" fmla="*/ 2147483647 w 3858"/>
                <a:gd name="T35" fmla="*/ 2147483647 h 1642"/>
                <a:gd name="T36" fmla="*/ 2147483647 w 3858"/>
                <a:gd name="T37" fmla="*/ 2147483647 h 1642"/>
                <a:gd name="T38" fmla="*/ 2147483647 w 3858"/>
                <a:gd name="T39" fmla="*/ 2147483647 h 1642"/>
                <a:gd name="T40" fmla="*/ 2147483647 w 3858"/>
                <a:gd name="T41" fmla="*/ 2147483647 h 1642"/>
                <a:gd name="T42" fmla="*/ 2147483647 w 3858"/>
                <a:gd name="T43" fmla="*/ 2147483647 h 1642"/>
                <a:gd name="T44" fmla="*/ 2147483647 w 3858"/>
                <a:gd name="T45" fmla="*/ 2147483647 h 1642"/>
                <a:gd name="T46" fmla="*/ 2147483647 w 3858"/>
                <a:gd name="T47" fmla="*/ 2147483647 h 1642"/>
                <a:gd name="T48" fmla="*/ 2147483647 w 3858"/>
                <a:gd name="T49" fmla="*/ 2147483647 h 1642"/>
                <a:gd name="T50" fmla="*/ 2147483647 w 3858"/>
                <a:gd name="T51" fmla="*/ 2147483647 h 1642"/>
                <a:gd name="T52" fmla="*/ 2147483647 w 3858"/>
                <a:gd name="T53" fmla="*/ 2147483647 h 1642"/>
                <a:gd name="T54" fmla="*/ 2147483647 w 3858"/>
                <a:gd name="T55" fmla="*/ 2147483647 h 1642"/>
                <a:gd name="T56" fmla="*/ 2147483647 w 3858"/>
                <a:gd name="T57" fmla="*/ 2147483647 h 1642"/>
                <a:gd name="T58" fmla="*/ 2147483647 w 3858"/>
                <a:gd name="T59" fmla="*/ 2147483647 h 1642"/>
                <a:gd name="T60" fmla="*/ 2147483647 w 3858"/>
                <a:gd name="T61" fmla="*/ 2147483647 h 1642"/>
                <a:gd name="T62" fmla="*/ 2147483647 w 3858"/>
                <a:gd name="T63" fmla="*/ 2147483647 h 1642"/>
                <a:gd name="T64" fmla="*/ 2147483647 w 3858"/>
                <a:gd name="T65" fmla="*/ 2147483647 h 1642"/>
                <a:gd name="T66" fmla="*/ 2147483647 w 3858"/>
                <a:gd name="T67" fmla="*/ 2147483647 h 1642"/>
                <a:gd name="T68" fmla="*/ 2147483647 w 3858"/>
                <a:gd name="T69" fmla="*/ 2147483647 h 1642"/>
                <a:gd name="T70" fmla="*/ 2147483647 w 3858"/>
                <a:gd name="T71" fmla="*/ 2147483647 h 1642"/>
                <a:gd name="T72" fmla="*/ 2147483647 w 3858"/>
                <a:gd name="T73" fmla="*/ 2147483647 h 1642"/>
                <a:gd name="T74" fmla="*/ 2147483647 w 3858"/>
                <a:gd name="T75" fmla="*/ 2147483647 h 1642"/>
                <a:gd name="T76" fmla="*/ 2147483647 w 3858"/>
                <a:gd name="T77" fmla="*/ 2147483647 h 1642"/>
                <a:gd name="T78" fmla="*/ 2147483647 w 3858"/>
                <a:gd name="T79" fmla="*/ 2147483647 h 1642"/>
                <a:gd name="T80" fmla="*/ 2147483647 w 3858"/>
                <a:gd name="T81" fmla="*/ 2147483647 h 1642"/>
                <a:gd name="T82" fmla="*/ 2147483647 w 3858"/>
                <a:gd name="T83" fmla="*/ 2147483647 h 1642"/>
                <a:gd name="T84" fmla="*/ 2147483647 w 3858"/>
                <a:gd name="T85" fmla="*/ 2147483647 h 1642"/>
                <a:gd name="T86" fmla="*/ 2147483647 w 3858"/>
                <a:gd name="T87" fmla="*/ 2147483647 h 1642"/>
                <a:gd name="T88" fmla="*/ 2147483647 w 3858"/>
                <a:gd name="T89" fmla="*/ 2147483647 h 1642"/>
                <a:gd name="T90" fmla="*/ 2147483647 w 3858"/>
                <a:gd name="T91" fmla="*/ 2147483647 h 1642"/>
                <a:gd name="T92" fmla="*/ 2147483647 w 3858"/>
                <a:gd name="T93" fmla="*/ 2147483647 h 1642"/>
                <a:gd name="T94" fmla="*/ 2147483647 w 3858"/>
                <a:gd name="T95" fmla="*/ 2147483647 h 1642"/>
                <a:gd name="T96" fmla="*/ 2147483647 w 3858"/>
                <a:gd name="T97" fmla="*/ 2147483647 h 1642"/>
                <a:gd name="T98" fmla="*/ 2147483647 w 3858"/>
                <a:gd name="T99" fmla="*/ 2147483647 h 16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58"/>
                <a:gd name="T151" fmla="*/ 0 h 1642"/>
                <a:gd name="T152" fmla="*/ 3858 w 3858"/>
                <a:gd name="T153" fmla="*/ 1642 h 16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58" h="1642">
                  <a:moveTo>
                    <a:pt x="0" y="0"/>
                  </a:moveTo>
                  <a:lnTo>
                    <a:pt x="43" y="0"/>
                  </a:lnTo>
                  <a:lnTo>
                    <a:pt x="43" y="19"/>
                  </a:lnTo>
                  <a:lnTo>
                    <a:pt x="58" y="19"/>
                  </a:lnTo>
                  <a:lnTo>
                    <a:pt x="58" y="28"/>
                  </a:lnTo>
                  <a:lnTo>
                    <a:pt x="67" y="28"/>
                  </a:lnTo>
                  <a:lnTo>
                    <a:pt x="67" y="42"/>
                  </a:lnTo>
                  <a:lnTo>
                    <a:pt x="87" y="40"/>
                  </a:lnTo>
                  <a:lnTo>
                    <a:pt x="84" y="70"/>
                  </a:lnTo>
                  <a:lnTo>
                    <a:pt x="103" y="69"/>
                  </a:lnTo>
                  <a:lnTo>
                    <a:pt x="102" y="81"/>
                  </a:lnTo>
                  <a:lnTo>
                    <a:pt x="120" y="79"/>
                  </a:lnTo>
                  <a:lnTo>
                    <a:pt x="121" y="112"/>
                  </a:lnTo>
                  <a:lnTo>
                    <a:pt x="132" y="112"/>
                  </a:lnTo>
                  <a:lnTo>
                    <a:pt x="130" y="121"/>
                  </a:lnTo>
                  <a:lnTo>
                    <a:pt x="138" y="123"/>
                  </a:lnTo>
                  <a:lnTo>
                    <a:pt x="138" y="135"/>
                  </a:lnTo>
                  <a:lnTo>
                    <a:pt x="144" y="135"/>
                  </a:lnTo>
                  <a:lnTo>
                    <a:pt x="142" y="162"/>
                  </a:lnTo>
                  <a:lnTo>
                    <a:pt x="166" y="162"/>
                  </a:lnTo>
                  <a:lnTo>
                    <a:pt x="166" y="174"/>
                  </a:lnTo>
                  <a:lnTo>
                    <a:pt x="189" y="175"/>
                  </a:lnTo>
                  <a:lnTo>
                    <a:pt x="189" y="187"/>
                  </a:lnTo>
                  <a:lnTo>
                    <a:pt x="199" y="186"/>
                  </a:lnTo>
                  <a:lnTo>
                    <a:pt x="199" y="198"/>
                  </a:lnTo>
                  <a:lnTo>
                    <a:pt x="207" y="198"/>
                  </a:lnTo>
                  <a:lnTo>
                    <a:pt x="205" y="216"/>
                  </a:lnTo>
                  <a:lnTo>
                    <a:pt x="222" y="214"/>
                  </a:lnTo>
                  <a:lnTo>
                    <a:pt x="222" y="225"/>
                  </a:lnTo>
                  <a:lnTo>
                    <a:pt x="253" y="226"/>
                  </a:lnTo>
                  <a:lnTo>
                    <a:pt x="253" y="237"/>
                  </a:lnTo>
                  <a:lnTo>
                    <a:pt x="268" y="237"/>
                  </a:lnTo>
                  <a:lnTo>
                    <a:pt x="270" y="267"/>
                  </a:lnTo>
                  <a:lnTo>
                    <a:pt x="316" y="267"/>
                  </a:lnTo>
                  <a:lnTo>
                    <a:pt x="316" y="276"/>
                  </a:lnTo>
                  <a:lnTo>
                    <a:pt x="367" y="277"/>
                  </a:lnTo>
                  <a:lnTo>
                    <a:pt x="367" y="291"/>
                  </a:lnTo>
                  <a:lnTo>
                    <a:pt x="391" y="289"/>
                  </a:lnTo>
                  <a:lnTo>
                    <a:pt x="391" y="319"/>
                  </a:lnTo>
                  <a:lnTo>
                    <a:pt x="438" y="319"/>
                  </a:lnTo>
                  <a:lnTo>
                    <a:pt x="438" y="328"/>
                  </a:lnTo>
                  <a:lnTo>
                    <a:pt x="483" y="328"/>
                  </a:lnTo>
                  <a:lnTo>
                    <a:pt x="483" y="342"/>
                  </a:lnTo>
                  <a:lnTo>
                    <a:pt x="603" y="340"/>
                  </a:lnTo>
                  <a:lnTo>
                    <a:pt x="603" y="360"/>
                  </a:lnTo>
                  <a:lnTo>
                    <a:pt x="615" y="360"/>
                  </a:lnTo>
                  <a:lnTo>
                    <a:pt x="615" y="370"/>
                  </a:lnTo>
                  <a:lnTo>
                    <a:pt x="642" y="369"/>
                  </a:lnTo>
                  <a:lnTo>
                    <a:pt x="642" y="381"/>
                  </a:lnTo>
                  <a:lnTo>
                    <a:pt x="660" y="381"/>
                  </a:lnTo>
                  <a:lnTo>
                    <a:pt x="661" y="393"/>
                  </a:lnTo>
                  <a:lnTo>
                    <a:pt x="667" y="393"/>
                  </a:lnTo>
                  <a:lnTo>
                    <a:pt x="669" y="409"/>
                  </a:lnTo>
                  <a:lnTo>
                    <a:pt x="700" y="409"/>
                  </a:lnTo>
                  <a:lnTo>
                    <a:pt x="702" y="421"/>
                  </a:lnTo>
                  <a:lnTo>
                    <a:pt x="706" y="420"/>
                  </a:lnTo>
                  <a:lnTo>
                    <a:pt x="711" y="432"/>
                  </a:lnTo>
                  <a:lnTo>
                    <a:pt x="712" y="430"/>
                  </a:lnTo>
                  <a:lnTo>
                    <a:pt x="714" y="465"/>
                  </a:lnTo>
                  <a:lnTo>
                    <a:pt x="723" y="463"/>
                  </a:lnTo>
                  <a:lnTo>
                    <a:pt x="724" y="474"/>
                  </a:lnTo>
                  <a:lnTo>
                    <a:pt x="735" y="474"/>
                  </a:lnTo>
                  <a:lnTo>
                    <a:pt x="738" y="487"/>
                  </a:lnTo>
                  <a:lnTo>
                    <a:pt x="798" y="486"/>
                  </a:lnTo>
                  <a:lnTo>
                    <a:pt x="799" y="502"/>
                  </a:lnTo>
                  <a:lnTo>
                    <a:pt x="820" y="501"/>
                  </a:lnTo>
                  <a:lnTo>
                    <a:pt x="820" y="514"/>
                  </a:lnTo>
                  <a:lnTo>
                    <a:pt x="834" y="513"/>
                  </a:lnTo>
                  <a:lnTo>
                    <a:pt x="832" y="525"/>
                  </a:lnTo>
                  <a:lnTo>
                    <a:pt x="852" y="523"/>
                  </a:lnTo>
                  <a:lnTo>
                    <a:pt x="849" y="541"/>
                  </a:lnTo>
                  <a:lnTo>
                    <a:pt x="858" y="540"/>
                  </a:lnTo>
                  <a:lnTo>
                    <a:pt x="858" y="553"/>
                  </a:lnTo>
                  <a:lnTo>
                    <a:pt x="891" y="553"/>
                  </a:lnTo>
                  <a:lnTo>
                    <a:pt x="891" y="565"/>
                  </a:lnTo>
                  <a:lnTo>
                    <a:pt x="970" y="566"/>
                  </a:lnTo>
                  <a:lnTo>
                    <a:pt x="970" y="576"/>
                  </a:lnTo>
                  <a:lnTo>
                    <a:pt x="994" y="577"/>
                  </a:lnTo>
                  <a:lnTo>
                    <a:pt x="994" y="592"/>
                  </a:lnTo>
                  <a:lnTo>
                    <a:pt x="1002" y="594"/>
                  </a:lnTo>
                  <a:lnTo>
                    <a:pt x="1003" y="606"/>
                  </a:lnTo>
                  <a:lnTo>
                    <a:pt x="1035" y="606"/>
                  </a:lnTo>
                  <a:lnTo>
                    <a:pt x="1035" y="618"/>
                  </a:lnTo>
                  <a:lnTo>
                    <a:pt x="1053" y="618"/>
                  </a:lnTo>
                  <a:lnTo>
                    <a:pt x="1051" y="634"/>
                  </a:lnTo>
                  <a:lnTo>
                    <a:pt x="1059" y="634"/>
                  </a:lnTo>
                  <a:lnTo>
                    <a:pt x="1057" y="646"/>
                  </a:lnTo>
                  <a:lnTo>
                    <a:pt x="1098" y="646"/>
                  </a:lnTo>
                  <a:lnTo>
                    <a:pt x="1099" y="658"/>
                  </a:lnTo>
                  <a:lnTo>
                    <a:pt x="1114" y="658"/>
                  </a:lnTo>
                  <a:lnTo>
                    <a:pt x="1116" y="688"/>
                  </a:lnTo>
                  <a:lnTo>
                    <a:pt x="1123" y="687"/>
                  </a:lnTo>
                  <a:lnTo>
                    <a:pt x="1122" y="697"/>
                  </a:lnTo>
                  <a:lnTo>
                    <a:pt x="1132" y="699"/>
                  </a:lnTo>
                  <a:lnTo>
                    <a:pt x="1132" y="714"/>
                  </a:lnTo>
                  <a:lnTo>
                    <a:pt x="1155" y="715"/>
                  </a:lnTo>
                  <a:lnTo>
                    <a:pt x="1156" y="724"/>
                  </a:lnTo>
                  <a:lnTo>
                    <a:pt x="1171" y="727"/>
                  </a:lnTo>
                  <a:lnTo>
                    <a:pt x="1171" y="738"/>
                  </a:lnTo>
                  <a:lnTo>
                    <a:pt x="1203" y="736"/>
                  </a:lnTo>
                  <a:lnTo>
                    <a:pt x="1203" y="745"/>
                  </a:lnTo>
                  <a:lnTo>
                    <a:pt x="1209" y="745"/>
                  </a:lnTo>
                  <a:lnTo>
                    <a:pt x="1209" y="754"/>
                  </a:lnTo>
                  <a:lnTo>
                    <a:pt x="1270" y="754"/>
                  </a:lnTo>
                  <a:lnTo>
                    <a:pt x="1270" y="772"/>
                  </a:lnTo>
                  <a:lnTo>
                    <a:pt x="1303" y="771"/>
                  </a:lnTo>
                  <a:lnTo>
                    <a:pt x="1306" y="801"/>
                  </a:lnTo>
                  <a:lnTo>
                    <a:pt x="1426" y="801"/>
                  </a:lnTo>
                  <a:lnTo>
                    <a:pt x="1425" y="820"/>
                  </a:lnTo>
                  <a:lnTo>
                    <a:pt x="1450" y="817"/>
                  </a:lnTo>
                  <a:lnTo>
                    <a:pt x="1452" y="835"/>
                  </a:lnTo>
                  <a:lnTo>
                    <a:pt x="1458" y="835"/>
                  </a:lnTo>
                  <a:lnTo>
                    <a:pt x="1461" y="853"/>
                  </a:lnTo>
                  <a:lnTo>
                    <a:pt x="1510" y="853"/>
                  </a:lnTo>
                  <a:lnTo>
                    <a:pt x="1510" y="870"/>
                  </a:lnTo>
                  <a:lnTo>
                    <a:pt x="1554" y="870"/>
                  </a:lnTo>
                  <a:lnTo>
                    <a:pt x="1555" y="888"/>
                  </a:lnTo>
                  <a:lnTo>
                    <a:pt x="1599" y="885"/>
                  </a:lnTo>
                  <a:lnTo>
                    <a:pt x="1599" y="906"/>
                  </a:lnTo>
                  <a:lnTo>
                    <a:pt x="1621" y="903"/>
                  </a:lnTo>
                  <a:lnTo>
                    <a:pt x="1621" y="922"/>
                  </a:lnTo>
                  <a:lnTo>
                    <a:pt x="1650" y="922"/>
                  </a:lnTo>
                  <a:lnTo>
                    <a:pt x="1653" y="940"/>
                  </a:lnTo>
                  <a:lnTo>
                    <a:pt x="1719" y="937"/>
                  </a:lnTo>
                  <a:lnTo>
                    <a:pt x="1720" y="961"/>
                  </a:lnTo>
                  <a:lnTo>
                    <a:pt x="1726" y="961"/>
                  </a:lnTo>
                  <a:lnTo>
                    <a:pt x="1726" y="979"/>
                  </a:lnTo>
                  <a:lnTo>
                    <a:pt x="1788" y="979"/>
                  </a:lnTo>
                  <a:lnTo>
                    <a:pt x="1788" y="1002"/>
                  </a:lnTo>
                  <a:lnTo>
                    <a:pt x="1830" y="1002"/>
                  </a:lnTo>
                  <a:lnTo>
                    <a:pt x="1828" y="1027"/>
                  </a:lnTo>
                  <a:lnTo>
                    <a:pt x="1840" y="1026"/>
                  </a:lnTo>
                  <a:lnTo>
                    <a:pt x="1840" y="1050"/>
                  </a:lnTo>
                  <a:lnTo>
                    <a:pt x="1908" y="1048"/>
                  </a:lnTo>
                  <a:lnTo>
                    <a:pt x="1911" y="1072"/>
                  </a:lnTo>
                  <a:lnTo>
                    <a:pt x="1926" y="1071"/>
                  </a:lnTo>
                  <a:lnTo>
                    <a:pt x="1927" y="1093"/>
                  </a:lnTo>
                  <a:lnTo>
                    <a:pt x="2044" y="1093"/>
                  </a:lnTo>
                  <a:lnTo>
                    <a:pt x="2049" y="1119"/>
                  </a:lnTo>
                  <a:lnTo>
                    <a:pt x="2116" y="1119"/>
                  </a:lnTo>
                  <a:lnTo>
                    <a:pt x="2118" y="1146"/>
                  </a:lnTo>
                  <a:lnTo>
                    <a:pt x="2446" y="1146"/>
                  </a:lnTo>
                  <a:lnTo>
                    <a:pt x="2451" y="1182"/>
                  </a:lnTo>
                  <a:lnTo>
                    <a:pt x="2511" y="1180"/>
                  </a:lnTo>
                  <a:lnTo>
                    <a:pt x="2514" y="1218"/>
                  </a:lnTo>
                  <a:lnTo>
                    <a:pt x="2520" y="1219"/>
                  </a:lnTo>
                  <a:lnTo>
                    <a:pt x="2520" y="1255"/>
                  </a:lnTo>
                  <a:lnTo>
                    <a:pt x="2637" y="1255"/>
                  </a:lnTo>
                  <a:lnTo>
                    <a:pt x="2638" y="1302"/>
                  </a:lnTo>
                  <a:lnTo>
                    <a:pt x="3474" y="1302"/>
                  </a:lnTo>
                  <a:lnTo>
                    <a:pt x="3474" y="1642"/>
                  </a:lnTo>
                  <a:lnTo>
                    <a:pt x="3858" y="164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fr-FR" sz="900">
                <a:ea typeface="Calibri" pitchFamily="-107" charset="0"/>
                <a:cs typeface="Calibri" pitchFamily="-107" charset="0"/>
              </a:endParaRPr>
            </a:p>
          </p:txBody>
        </p:sp>
        <p:sp>
          <p:nvSpPr>
            <p:cNvPr id="57" name="Text Box 55"/>
            <p:cNvSpPr txBox="1">
              <a:spLocks noChangeArrowheads="1"/>
            </p:cNvSpPr>
            <p:nvPr/>
          </p:nvSpPr>
          <p:spPr bwMode="auto">
            <a:xfrm>
              <a:off x="7861301" y="4251328"/>
              <a:ext cx="1100058" cy="40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>
                  <a:ea typeface="Calibri" pitchFamily="-107" charset="0"/>
                  <a:cs typeface="Calibri" pitchFamily="-107" charset="0"/>
                </a:rPr>
                <a:t>CCR</a:t>
              </a: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8804276" y="3897316"/>
              <a:ext cx="1033211" cy="40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>
                  <a:ea typeface="Calibri" pitchFamily="-107" charset="0"/>
                  <a:cs typeface="Calibri" pitchFamily="-107" charset="0"/>
                </a:rPr>
                <a:t>AZA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AZA in patients </a:t>
            </a:r>
            <a:r>
              <a:rPr lang="fr-FR" dirty="0" err="1" smtClean="0"/>
              <a:t>with</a:t>
            </a:r>
            <a:r>
              <a:rPr lang="fr-FR" dirty="0" smtClean="0"/>
              <a:t> del5q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730033"/>
            <a:ext cx="4829176" cy="3670767"/>
          </a:xfrm>
        </p:spPr>
        <p:txBody>
          <a:bodyPr/>
          <a:lstStyle/>
          <a:p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Hypomethylating</a:t>
            </a:r>
            <a:r>
              <a:rPr lang="fr-FR" dirty="0" smtClean="0"/>
              <a:t> agents</a:t>
            </a:r>
          </a:p>
          <a:p>
            <a:r>
              <a:rPr lang="fr-FR" dirty="0" smtClean="0"/>
              <a:t>225 pts </a:t>
            </a:r>
            <a:r>
              <a:rPr lang="fr-FR" dirty="0" err="1" smtClean="0"/>
              <a:t>treated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AZA</a:t>
            </a:r>
          </a:p>
          <a:p>
            <a:r>
              <a:rPr lang="fr-FR" dirty="0" smtClean="0"/>
              <a:t>47 </a:t>
            </a:r>
            <a:r>
              <a:rPr lang="fr-FR" dirty="0" err="1" smtClean="0"/>
              <a:t>with</a:t>
            </a:r>
            <a:r>
              <a:rPr lang="fr-FR" dirty="0" smtClean="0"/>
              <a:t> del5q (83%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complex</a:t>
            </a:r>
            <a:r>
              <a:rPr lang="fr-FR" dirty="0" smtClean="0"/>
              <a:t> caryotype)</a:t>
            </a:r>
          </a:p>
          <a:p>
            <a:r>
              <a:rPr lang="fr-FR" dirty="0" err="1" smtClean="0"/>
              <a:t>Median</a:t>
            </a:r>
            <a:r>
              <a:rPr lang="fr-FR" dirty="0" smtClean="0"/>
              <a:t> OS </a:t>
            </a:r>
            <a:r>
              <a:rPr lang="fr-FR" dirty="0" err="1" smtClean="0"/>
              <a:t>was</a:t>
            </a:r>
            <a:r>
              <a:rPr lang="fr-FR" dirty="0" smtClean="0"/>
              <a:t> 8.9 mo in del5q </a:t>
            </a:r>
            <a:r>
              <a:rPr lang="fr-FR" i="1" dirty="0" smtClean="0"/>
              <a:t>vs</a:t>
            </a:r>
            <a:r>
              <a:rPr lang="fr-FR" dirty="0" smtClean="0"/>
              <a:t> 15.3 in non del5q (p=0.002)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21288" y="6477000"/>
            <a:ext cx="16083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>
                <a:solidFill>
                  <a:srgbClr val="000000"/>
                </a:solidFill>
              </a:rPr>
              <a:t>Itzykson</a:t>
            </a:r>
            <a:r>
              <a:rPr lang="fr-FR" sz="1000" i="1" dirty="0" smtClean="0">
                <a:solidFill>
                  <a:srgbClr val="000000"/>
                </a:solidFill>
              </a:rPr>
              <a:t> et al. ASH 2008</a:t>
            </a:r>
            <a:endParaRPr lang="fr-FR" sz="1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  <p:pic>
        <p:nvPicPr>
          <p:cNvPr id="6" name="Image 5" descr="Cliché 2009-05-20 18-32-3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76" y="3048000"/>
            <a:ext cx="358209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100" dirty="0" smtClean="0"/>
              <a:t>AZA in </a:t>
            </a:r>
            <a:r>
              <a:rPr lang="fr-FR" sz="3100" dirty="0" err="1" smtClean="0"/>
              <a:t>combination</a:t>
            </a:r>
            <a:r>
              <a:rPr lang="fr-FR" sz="3100" dirty="0" smtClean="0"/>
              <a:t> </a:t>
            </a:r>
            <a:r>
              <a:rPr lang="fr-FR" sz="3100" dirty="0" err="1" smtClean="0"/>
              <a:t>with</a:t>
            </a:r>
            <a:r>
              <a:rPr lang="fr-FR" sz="3100" dirty="0" smtClean="0"/>
              <a:t> Lenalidomide</a:t>
            </a:r>
            <a:endParaRPr lang="fr-FR" sz="31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914400" y="2667000"/>
          <a:ext cx="7391400" cy="3230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85800"/>
                <a:gridCol w="1778000"/>
                <a:gridCol w="1231900"/>
                <a:gridCol w="800100"/>
                <a:gridCol w="1295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Cohort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AZA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Lenalidomide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P</a:t>
                      </a:r>
                      <a:r>
                        <a:rPr lang="fr-FR" sz="1000" dirty="0" err="1" smtClean="0"/>
                        <a:t>atients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Grade 3/4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err="1" smtClean="0"/>
                        <a:t>non-heme</a:t>
                      </a:r>
                      <a:r>
                        <a:rPr lang="fr-FR" sz="1000" kern="1200" baseline="0" dirty="0" smtClean="0"/>
                        <a:t> </a:t>
                      </a:r>
                      <a:r>
                        <a:rPr lang="fr-FR" sz="1000" kern="1200" baseline="0" dirty="0" err="1" smtClean="0"/>
                        <a:t>toxicities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Best </a:t>
                      </a:r>
                      <a:r>
                        <a:rPr lang="fr-FR" sz="1000" dirty="0" err="1" smtClean="0"/>
                        <a:t>response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75 mg/m2 SC </a:t>
                      </a:r>
                      <a:r>
                        <a:rPr lang="fr-FR" sz="1000" kern="120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mg PO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1-14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 Int-1</a:t>
                      </a:r>
                    </a:p>
                    <a:p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2 Int-2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/>
                        <a:t>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2 CR</a:t>
                      </a:r>
                    </a:p>
                    <a:p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 progression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75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mg/m2 SC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 mg PO </a:t>
                      </a:r>
                      <a:r>
                        <a:rPr lang="fr-FR" sz="1000" kern="120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1-21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2 Int-2</a:t>
                      </a:r>
                    </a:p>
                    <a:p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 High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 CR</a:t>
                      </a:r>
                    </a:p>
                    <a:p>
                      <a:r>
                        <a:rPr lang="fr-FR" sz="1000" kern="1200" dirty="0" smtClean="0"/>
                        <a:t> 1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PR</a:t>
                      </a:r>
                    </a:p>
                    <a:p>
                      <a:r>
                        <a:rPr lang="fr-FR" sz="1000" kern="1200" baseline="0" dirty="0" smtClean="0"/>
                        <a:t>1 HI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3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75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mg/m2 SC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10 mg PO </a:t>
                      </a:r>
                      <a:r>
                        <a:rPr lang="fr-FR" sz="1000" kern="120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1-21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 Int-2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2 High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2 CR</a:t>
                      </a:r>
                    </a:p>
                    <a:p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 stable </a:t>
                      </a:r>
                      <a:r>
                        <a:rPr lang="fr-FR" sz="1000" kern="1200" baseline="0" dirty="0" err="1" smtClean="0"/>
                        <a:t>disease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4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50 mg/m2 SC </a:t>
                      </a:r>
                      <a:r>
                        <a:rPr lang="fr-FR" sz="1000" kern="120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1-5, 8-12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mg PO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1-14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 Int-1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2 Int-2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2 CR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stable </a:t>
                      </a:r>
                      <a:r>
                        <a:rPr lang="fr-FR" sz="1000" kern="1200" baseline="0" dirty="0" err="1" smtClean="0"/>
                        <a:t>disease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5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50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mg/m2 SC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1-5, 8-12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 mg PO </a:t>
                      </a:r>
                      <a:r>
                        <a:rPr lang="fr-FR" sz="1000" kern="1200" dirty="0" err="1" smtClean="0"/>
                        <a:t>days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1-21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2 Int-2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High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HI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stable </a:t>
                      </a:r>
                      <a:r>
                        <a:rPr lang="fr-FR" sz="1000" kern="1200" baseline="0" dirty="0" err="1" smtClean="0"/>
                        <a:t>disease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progression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9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50 mg/m2 SC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0" dirty="0" smtClean="0"/>
                        <a:t> 1-5,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8-12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10 mg PO</a:t>
                      </a:r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err="1" smtClean="0"/>
                        <a:t>days</a:t>
                      </a:r>
                      <a:r>
                        <a:rPr lang="fr-FR" sz="1000" kern="1200" baseline="0" dirty="0" smtClean="0"/>
                        <a:t> 1-21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 Int-1</a:t>
                      </a:r>
                    </a:p>
                    <a:p>
                      <a:r>
                        <a:rPr lang="fr-FR" sz="1000" kern="1200" baseline="30000" dirty="0" smtClean="0"/>
                        <a:t> </a:t>
                      </a:r>
                      <a:r>
                        <a:rPr lang="fr-FR" sz="1000" kern="1200" baseline="0" dirty="0" smtClean="0"/>
                        <a:t>1 Int-2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High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/>
                        <a:t>1 HI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BM CR</a:t>
                      </a:r>
                      <a:r>
                        <a:rPr lang="fr-FR" sz="1000" kern="1200" baseline="30000" dirty="0" smtClean="0"/>
                        <a:t> </a:t>
                      </a:r>
                    </a:p>
                    <a:p>
                      <a:r>
                        <a:rPr lang="fr-FR" sz="1000" kern="1200" baseline="0" dirty="0" smtClean="0"/>
                        <a:t>1 not </a:t>
                      </a:r>
                      <a:r>
                        <a:rPr lang="fr-FR" sz="1000" kern="1200" baseline="0" dirty="0" err="1" smtClean="0"/>
                        <a:t>yet</a:t>
                      </a:r>
                      <a:r>
                        <a:rPr lang="fr-FR" sz="1000" kern="1200" baseline="0" dirty="0" smtClean="0"/>
                        <a:t> </a:t>
                      </a:r>
                      <a:r>
                        <a:rPr lang="fr-FR" sz="1000" kern="1200" baseline="0" dirty="0" err="1" smtClean="0"/>
                        <a:t>evaluable</a:t>
                      </a:r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91932" y="2209800"/>
            <a:ext cx="718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 pts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higher-risk</a:t>
            </a:r>
            <a:r>
              <a:rPr lang="fr-FR" dirty="0" smtClean="0"/>
              <a:t> MDS </a:t>
            </a:r>
            <a:r>
              <a:rPr lang="fr-FR" dirty="0" err="1" smtClean="0"/>
              <a:t>using</a:t>
            </a:r>
            <a:r>
              <a:rPr lang="fr-FR" dirty="0" smtClean="0"/>
              <a:t> a "3+3" dose </a:t>
            </a:r>
            <a:r>
              <a:rPr lang="fr-FR" dirty="0" err="1" smtClean="0"/>
              <a:t>escalation</a:t>
            </a:r>
            <a:r>
              <a:rPr lang="fr-FR" dirty="0" smtClean="0"/>
              <a:t> design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" y="5943600"/>
            <a:ext cx="810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Of the 17 pts </a:t>
            </a:r>
            <a:r>
              <a:rPr lang="fr-FR" dirty="0" err="1" smtClean="0"/>
              <a:t>evaluable</a:t>
            </a:r>
            <a:r>
              <a:rPr lang="fr-FR" dirty="0" smtClean="0"/>
              <a:t> for </a:t>
            </a:r>
            <a:r>
              <a:rPr lang="fr-FR" dirty="0" err="1" smtClean="0"/>
              <a:t>response</a:t>
            </a:r>
            <a:r>
              <a:rPr lang="fr-FR" dirty="0" smtClean="0"/>
              <a:t>, the </a:t>
            </a:r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rate </a:t>
            </a:r>
            <a:r>
              <a:rPr lang="fr-FR" dirty="0" err="1" smtClean="0"/>
              <a:t>was</a:t>
            </a:r>
            <a:r>
              <a:rPr lang="fr-FR" dirty="0" smtClean="0"/>
              <a:t> 71%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DLTs</a:t>
            </a:r>
            <a:r>
              <a:rPr lang="fr-FR" dirty="0" smtClean="0"/>
              <a:t> in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cohort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421288" y="6477000"/>
            <a:ext cx="16029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>
                <a:solidFill>
                  <a:srgbClr val="000000"/>
                </a:solidFill>
              </a:rPr>
              <a:t>Sekeres</a:t>
            </a:r>
            <a:r>
              <a:rPr lang="fr-FR" sz="1000" i="1" dirty="0" smtClean="0">
                <a:solidFill>
                  <a:srgbClr val="000000"/>
                </a:solidFill>
              </a:rPr>
              <a:t> et al. ASH 2008</a:t>
            </a:r>
            <a:endParaRPr lang="fr-FR" sz="1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Ongoing</a:t>
            </a:r>
            <a:r>
              <a:rPr lang="fr-FR" dirty="0" smtClean="0"/>
              <a:t> trials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1000" y="2438400"/>
            <a:ext cx="8153400" cy="3835744"/>
          </a:xfrm>
        </p:spPr>
        <p:txBody>
          <a:bodyPr/>
          <a:lstStyle/>
          <a:p>
            <a:r>
              <a:rPr lang="fr-FR" dirty="0" smtClean="0"/>
              <a:t>A phase 2 </a:t>
            </a:r>
            <a:r>
              <a:rPr lang="fr-FR" dirty="0" err="1" smtClean="0"/>
              <a:t>study</a:t>
            </a:r>
            <a:r>
              <a:rPr lang="fr-FR" dirty="0" smtClean="0"/>
              <a:t> of the </a:t>
            </a:r>
            <a:r>
              <a:rPr lang="fr-FR" dirty="0" err="1" smtClean="0"/>
              <a:t>efficacy</a:t>
            </a:r>
            <a:r>
              <a:rPr lang="fr-FR" dirty="0" smtClean="0"/>
              <a:t> and </a:t>
            </a:r>
            <a:r>
              <a:rPr lang="fr-FR" dirty="0" err="1" smtClean="0"/>
              <a:t>safety</a:t>
            </a:r>
            <a:r>
              <a:rPr lang="fr-FR" dirty="0" smtClean="0"/>
              <a:t> of </a:t>
            </a:r>
            <a:r>
              <a:rPr lang="fr-FR" dirty="0" err="1" smtClean="0"/>
              <a:t>lenalidomide</a:t>
            </a:r>
            <a:r>
              <a:rPr lang="fr-FR" dirty="0" smtClean="0"/>
              <a:t> </a:t>
            </a:r>
            <a:r>
              <a:rPr lang="fr-FR" dirty="0" err="1" smtClean="0"/>
              <a:t>combined</a:t>
            </a:r>
            <a:r>
              <a:rPr lang="fr-FR" dirty="0" smtClean="0"/>
              <a:t> to </a:t>
            </a:r>
            <a:r>
              <a:rPr lang="fr-FR" dirty="0" err="1" smtClean="0"/>
              <a:t>Azacitidine</a:t>
            </a:r>
            <a:r>
              <a:rPr lang="fr-FR" dirty="0" smtClean="0"/>
              <a:t> in intermediate-2-or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MDS and  AML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5 q31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588652" y="6477000"/>
            <a:ext cx="14029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Adès , </a:t>
            </a:r>
            <a:r>
              <a:rPr lang="fr-FR" sz="1000" i="1" dirty="0" err="1" smtClean="0">
                <a:solidFill>
                  <a:srgbClr val="000000"/>
                </a:solidFill>
              </a:rPr>
              <a:t>ongoing</a:t>
            </a:r>
            <a:r>
              <a:rPr lang="fr-FR" sz="1000" i="1" dirty="0" smtClean="0">
                <a:solidFill>
                  <a:srgbClr val="000000"/>
                </a:solidFill>
              </a:rPr>
              <a:t> trial</a:t>
            </a:r>
            <a:endParaRPr lang="fr-FR" sz="1000" dirty="0"/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838200" y="3478390"/>
            <a:ext cx="6483458" cy="2998609"/>
            <a:chOff x="540" y="7851"/>
            <a:chExt cx="10620" cy="6220"/>
          </a:xfrm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1140" y="8486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75 mg/m2 </a:t>
              </a:r>
              <a:r>
                <a:rPr lang="en-GB" sz="900" dirty="0" err="1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x</a:t>
              </a:r>
              <a:r>
                <a:rPr lang="en-GB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 5 days</a:t>
              </a:r>
              <a:endParaRPr lang="en-GB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1120" y="9329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10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</a:t>
              </a:r>
              <a:r>
                <a:rPr lang="en-GB" sz="1000" dirty="0" err="1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d</a:t>
              </a:r>
              <a:r>
                <a:rPr lang="en-GB" sz="10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 </a:t>
              </a:r>
              <a:r>
                <a:rPr lang="en-GB" sz="1000" dirty="0" err="1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x</a:t>
              </a:r>
              <a:r>
                <a:rPr lang="en-GB" sz="10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 14 days</a:t>
              </a:r>
              <a:endParaRPr lang="en-GB" sz="10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10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 rot="-5400000">
              <a:off x="40" y="9040"/>
              <a:ext cx="1480" cy="42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t">
              <a:prstTxWarp prst="textNoShape">
                <a:avLst/>
              </a:prstTxWarp>
            </a:bodyPr>
            <a:lstStyle/>
            <a:p>
              <a:pPr eaLnBrk="0" hangingPunct="0"/>
              <a:r>
                <a:rPr lang="fr-FR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COHORT 1</a:t>
              </a:r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 rot="-5400000">
              <a:off x="30" y="11056"/>
              <a:ext cx="1480" cy="42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t">
              <a:prstTxWarp prst="textNoShape">
                <a:avLst/>
              </a:prstTxWarp>
            </a:bodyPr>
            <a:lstStyle/>
            <a:p>
              <a:pPr eaLnBrk="0" hangingPunct="0"/>
              <a:r>
                <a:rPr lang="fr-FR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COHORT 2</a:t>
              </a:r>
              <a:endParaRPr lang="fr-FR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fr-FR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 rot="-5400000">
              <a:off x="10" y="12996"/>
              <a:ext cx="1480" cy="42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t">
              <a:prstTxWarp prst="textNoShape">
                <a:avLst/>
              </a:prstTxWarp>
            </a:bodyPr>
            <a:lstStyle/>
            <a:p>
              <a:pPr eaLnBrk="0" hangingPunct="0"/>
              <a:r>
                <a:rPr lang="fr-FR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COHORT 3</a:t>
              </a:r>
              <a:endParaRPr lang="fr-FR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fr-FR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3640" y="8526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3640" y="9346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14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6160" y="847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6160" y="929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14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8" name="AutoShape 14"/>
            <p:cNvSpPr>
              <a:spLocks noChangeArrowheads="1"/>
            </p:cNvSpPr>
            <p:nvPr/>
          </p:nvSpPr>
          <p:spPr bwMode="auto">
            <a:xfrm>
              <a:off x="8700" y="843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8700" y="925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14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>
              <a:off x="1180" y="10526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1" name="AutoShape 17"/>
            <p:cNvSpPr>
              <a:spLocks noChangeArrowheads="1"/>
            </p:cNvSpPr>
            <p:nvPr/>
          </p:nvSpPr>
          <p:spPr bwMode="auto">
            <a:xfrm>
              <a:off x="1160" y="11326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>
              <a:off x="3720" y="1055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>
              <a:off x="3720" y="1137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6260" y="1059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5" name="AutoShape 21"/>
            <p:cNvSpPr>
              <a:spLocks noChangeArrowheads="1"/>
            </p:cNvSpPr>
            <p:nvPr/>
          </p:nvSpPr>
          <p:spPr bwMode="auto">
            <a:xfrm>
              <a:off x="6260" y="1139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6" name="AutoShape 22"/>
            <p:cNvSpPr>
              <a:spLocks noChangeArrowheads="1"/>
            </p:cNvSpPr>
            <p:nvPr/>
          </p:nvSpPr>
          <p:spPr bwMode="auto">
            <a:xfrm>
              <a:off x="8800" y="1055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7" name="AutoShape 23"/>
            <p:cNvSpPr>
              <a:spLocks noChangeArrowheads="1"/>
            </p:cNvSpPr>
            <p:nvPr/>
          </p:nvSpPr>
          <p:spPr bwMode="auto">
            <a:xfrm>
              <a:off x="8800" y="1137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5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8" name="AutoShape 24"/>
            <p:cNvSpPr>
              <a:spLocks noChangeArrowheads="1"/>
            </p:cNvSpPr>
            <p:nvPr/>
          </p:nvSpPr>
          <p:spPr bwMode="auto">
            <a:xfrm>
              <a:off x="1220" y="12446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>
              <a:off x="1200" y="13266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10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0" name="AutoShape 26"/>
            <p:cNvSpPr>
              <a:spLocks noChangeArrowheads="1"/>
            </p:cNvSpPr>
            <p:nvPr/>
          </p:nvSpPr>
          <p:spPr bwMode="auto">
            <a:xfrm>
              <a:off x="3760" y="1251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1" name="AutoShape 27"/>
            <p:cNvSpPr>
              <a:spLocks noChangeArrowheads="1"/>
            </p:cNvSpPr>
            <p:nvPr/>
          </p:nvSpPr>
          <p:spPr bwMode="auto">
            <a:xfrm>
              <a:off x="3760" y="1333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10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2" name="AutoShape 28"/>
            <p:cNvSpPr>
              <a:spLocks noChangeArrowheads="1"/>
            </p:cNvSpPr>
            <p:nvPr/>
          </p:nvSpPr>
          <p:spPr bwMode="auto">
            <a:xfrm>
              <a:off x="6300" y="1247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3" name="AutoShape 29"/>
            <p:cNvSpPr>
              <a:spLocks noChangeArrowheads="1"/>
            </p:cNvSpPr>
            <p:nvPr/>
          </p:nvSpPr>
          <p:spPr bwMode="auto">
            <a:xfrm>
              <a:off x="6300" y="1329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10 mg/</a:t>
              </a:r>
              <a:r>
                <a:rPr lang="en-GB" sz="900" dirty="0" err="1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d</a:t>
              </a:r>
              <a:r>
                <a:rPr lang="en-GB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 </a:t>
              </a:r>
              <a:r>
                <a:rPr lang="en-GB" sz="900" dirty="0" err="1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x</a:t>
              </a:r>
              <a:r>
                <a:rPr lang="en-GB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 21 days</a:t>
              </a:r>
              <a:endParaRPr lang="en-GB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4" name="AutoShape 30"/>
            <p:cNvSpPr>
              <a:spLocks noChangeArrowheads="1"/>
            </p:cNvSpPr>
            <p:nvPr/>
          </p:nvSpPr>
          <p:spPr bwMode="auto">
            <a:xfrm>
              <a:off x="8840" y="12511"/>
              <a:ext cx="19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5 AZA 50 or 75 mg/m2 x 5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5" name="AutoShape 31"/>
            <p:cNvSpPr>
              <a:spLocks noChangeArrowheads="1"/>
            </p:cNvSpPr>
            <p:nvPr/>
          </p:nvSpPr>
          <p:spPr bwMode="auto">
            <a:xfrm>
              <a:off x="8840" y="13331"/>
              <a:ext cx="2320" cy="740"/>
            </a:xfrm>
            <a:prstGeom prst="roundRect">
              <a:avLst>
                <a:gd name="adj" fmla="val 4054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l" eaLnBrk="0" hangingPunct="0"/>
              <a:r>
                <a:rPr lang="en-GB" sz="90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Lenalidomide 10 mg/d x 21 days</a:t>
              </a:r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l" eaLnBrk="0" hangingPunct="0"/>
              <a:endParaRPr lang="en-GB" sz="900" b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6" name="AutoShape 32"/>
            <p:cNvSpPr>
              <a:spLocks noChangeArrowheads="1"/>
            </p:cNvSpPr>
            <p:nvPr/>
          </p:nvSpPr>
          <p:spPr bwMode="auto">
            <a:xfrm>
              <a:off x="1120" y="7866"/>
              <a:ext cx="2240" cy="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fr-FR" sz="900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r>
                <a:rPr lang="fr-FR" sz="900" dirty="0" smtClean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Cycle </a:t>
              </a:r>
              <a:r>
                <a:rPr lang="fr-FR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1</a:t>
              </a:r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7" name="AutoShape 33"/>
            <p:cNvSpPr>
              <a:spLocks noChangeArrowheads="1"/>
            </p:cNvSpPr>
            <p:nvPr/>
          </p:nvSpPr>
          <p:spPr bwMode="auto">
            <a:xfrm>
              <a:off x="3660" y="7866"/>
              <a:ext cx="2240" cy="40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fr-FR" sz="900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r>
                <a:rPr lang="fr-FR" sz="900" dirty="0" smtClean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Cycle </a:t>
              </a:r>
              <a:r>
                <a:rPr lang="fr-FR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2</a:t>
              </a:r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8" name="AutoShape 34"/>
            <p:cNvSpPr>
              <a:spLocks noChangeArrowheads="1"/>
            </p:cNvSpPr>
            <p:nvPr/>
          </p:nvSpPr>
          <p:spPr bwMode="auto">
            <a:xfrm>
              <a:off x="6200" y="7851"/>
              <a:ext cx="2240" cy="40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fr-FR" sz="900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r>
                <a:rPr lang="fr-FR" sz="900" dirty="0" smtClean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Cycle </a:t>
              </a:r>
              <a:r>
                <a:rPr lang="fr-FR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3</a:t>
              </a:r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59" name="AutoShape 35"/>
            <p:cNvSpPr>
              <a:spLocks noChangeArrowheads="1"/>
            </p:cNvSpPr>
            <p:nvPr/>
          </p:nvSpPr>
          <p:spPr bwMode="auto">
            <a:xfrm>
              <a:off x="8740" y="7851"/>
              <a:ext cx="2240" cy="400"/>
            </a:xfrm>
            <a:prstGeom prst="roundRect">
              <a:avLst>
                <a:gd name="adj" fmla="val 50000"/>
              </a:avLst>
            </a:prstGeom>
            <a:solidFill>
              <a:srgbClr val="A6A6A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fr-FR" sz="900" dirty="0" smtClean="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r>
                <a:rPr lang="fr-FR" sz="900" dirty="0" smtClean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Cycle </a:t>
              </a:r>
              <a:r>
                <a:rPr lang="fr-FR" sz="900" dirty="0">
                  <a:solidFill>
                    <a:schemeClr val="bg1"/>
                  </a:solidFill>
                  <a:latin typeface="Arial" pitchFamily="-107" charset="0"/>
                  <a:ea typeface="ＭＳ Ｐゴシック" pitchFamily="-107" charset="-128"/>
                  <a:cs typeface="ＭＳ Ｐゴシック" pitchFamily="-107" charset="-128"/>
                </a:rPr>
                <a:t>4</a:t>
              </a:r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  <a:p>
              <a:pPr algn="ctr" eaLnBrk="0" hangingPunct="0"/>
              <a:endParaRPr lang="fr-FR" sz="900" b="0" dirty="0">
                <a:solidFill>
                  <a:schemeClr val="bg1"/>
                </a:solidFill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</p:grp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Ongoing</a:t>
            </a:r>
            <a:r>
              <a:rPr lang="fr-FR" dirty="0" smtClean="0"/>
              <a:t> trial…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N=11</a:t>
            </a:r>
          </a:p>
          <a:p>
            <a:r>
              <a:rPr lang="fr-FR" dirty="0" smtClean="0"/>
              <a:t>All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caryotype</a:t>
            </a:r>
          </a:p>
          <a:p>
            <a:r>
              <a:rPr lang="fr-FR" dirty="0" err="1" smtClean="0"/>
              <a:t>Elderly</a:t>
            </a:r>
            <a:r>
              <a:rPr lang="fr-FR" dirty="0" smtClean="0"/>
              <a:t> patients ( up to 86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as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myelotoxic</a:t>
            </a:r>
            <a:endParaRPr lang="fr-FR" dirty="0" smtClean="0"/>
          </a:p>
          <a:p>
            <a:r>
              <a:rPr lang="fr-FR" dirty="0" smtClean="0"/>
              <a:t>… but efficient (3 CR/11 pts </a:t>
            </a:r>
            <a:r>
              <a:rPr lang="fr-FR" dirty="0" err="1" smtClean="0"/>
              <a:t>after</a:t>
            </a:r>
            <a:r>
              <a:rPr lang="fr-FR" dirty="0" smtClean="0"/>
              <a:t> 2 cycles)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35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Finally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AZA PLUS Trial</a:t>
            </a:r>
          </a:p>
          <a:p>
            <a:r>
              <a:rPr lang="fr-FR" dirty="0" smtClean="0"/>
              <a:t>All pts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MDS</a:t>
            </a:r>
          </a:p>
          <a:p>
            <a:r>
              <a:rPr lang="en-GB" dirty="0" smtClean="0"/>
              <a:t>Objective: To </a:t>
            </a:r>
            <a:r>
              <a:rPr lang="en-GB" dirty="0"/>
              <a:t>identify among the combination of AZA and one of 3 drugs (</a:t>
            </a:r>
            <a:r>
              <a:rPr lang="en-GB" dirty="0" err="1"/>
              <a:t>Valproic</a:t>
            </a:r>
            <a:r>
              <a:rPr lang="en-GB" dirty="0"/>
              <a:t> Acid, Lenalidomide, </a:t>
            </a:r>
            <a:r>
              <a:rPr lang="en-GB" dirty="0" err="1"/>
              <a:t>Idarubicine</a:t>
            </a:r>
            <a:r>
              <a:rPr lang="en-GB" dirty="0"/>
              <a:t>), those arms whose responses rates </a:t>
            </a:r>
            <a:r>
              <a:rPr lang="en-GB" dirty="0" smtClean="0"/>
              <a:t>after </a:t>
            </a:r>
            <a:r>
              <a:rPr lang="en-GB" dirty="0"/>
              <a:t>6 courses in adult high and int-2 MDS (IPSS) will be significantly higher than that of the control arm (</a:t>
            </a:r>
            <a:r>
              <a:rPr lang="en-GB" dirty="0" err="1"/>
              <a:t>Azacitidine</a:t>
            </a:r>
            <a:r>
              <a:rPr lang="en-GB" dirty="0"/>
              <a:t> alone).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31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>
          <a:xfrm>
            <a:off x="0" y="476672"/>
            <a:ext cx="9143999" cy="1077094"/>
          </a:xfrm>
        </p:spPr>
        <p:txBody>
          <a:bodyPr/>
          <a:lstStyle/>
          <a:p>
            <a:r>
              <a:rPr lang="fr-FR" sz="4900">
                <a:latin typeface="Gill Sans" charset="0"/>
                <a:ea typeface="ヒラギノ角ゴ ProN W3" charset="0"/>
                <a:cs typeface="ヒラギノ角ゴ ProN W3" charset="0"/>
              </a:rPr>
              <a:t>Design of the study</a:t>
            </a:r>
          </a:p>
        </p:txBody>
      </p:sp>
      <p:sp>
        <p:nvSpPr>
          <p:cNvPr id="39939" name="_s1034"/>
          <p:cNvSpPr>
            <a:spLocks noChangeArrowheads="1"/>
          </p:cNvSpPr>
          <p:nvPr/>
        </p:nvSpPr>
        <p:spPr bwMode="auto">
          <a:xfrm>
            <a:off x="4429300" y="1628800"/>
            <a:ext cx="2270373" cy="84050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n-GB" sz="13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 AZACYTIDINE </a:t>
            </a:r>
          </a:p>
          <a:p>
            <a:pPr eaLnBrk="0" hangingPunct="0"/>
            <a:r>
              <a:rPr lang="en-GB" sz="13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75 mg/m2 x 7 </a:t>
            </a:r>
            <a:r>
              <a:rPr lang="en-GB" sz="130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jours</a:t>
            </a:r>
            <a:endParaRPr lang="en-GB" sz="13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_s1034"/>
          <p:cNvSpPr>
            <a:spLocks noChangeArrowheads="1"/>
          </p:cNvSpPr>
          <p:nvPr/>
        </p:nvSpPr>
        <p:spPr bwMode="auto">
          <a:xfrm>
            <a:off x="4429300" y="2802756"/>
            <a:ext cx="2270373" cy="84050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n-GB" sz="13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 AZACYTIDINE </a:t>
            </a:r>
          </a:p>
          <a:p>
            <a:pPr eaLnBrk="0" hangingPunct="0"/>
            <a:r>
              <a:rPr lang="en-GB" sz="13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75 mg/m2 x 7 </a:t>
            </a:r>
            <a:r>
              <a:rPr lang="en-GB" sz="130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jours</a:t>
            </a:r>
            <a:endParaRPr lang="en-GB" sz="13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_s1034"/>
          <p:cNvSpPr>
            <a:spLocks noChangeArrowheads="1"/>
          </p:cNvSpPr>
          <p:nvPr/>
        </p:nvSpPr>
        <p:spPr bwMode="auto">
          <a:xfrm>
            <a:off x="4429300" y="3713584"/>
            <a:ext cx="2270373" cy="26789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GB" sz="13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VALPROIC ACID</a:t>
            </a:r>
            <a:endParaRPr lang="en-GB" sz="13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3" name="_s1034"/>
          <p:cNvSpPr>
            <a:spLocks noChangeArrowheads="1"/>
          </p:cNvSpPr>
          <p:nvPr/>
        </p:nvSpPr>
        <p:spPr bwMode="auto">
          <a:xfrm>
            <a:off x="4429300" y="4115644"/>
            <a:ext cx="2270373" cy="84050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n-GB" sz="13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 AZACYTIDINE </a:t>
            </a:r>
          </a:p>
          <a:p>
            <a:pPr eaLnBrk="0" hangingPunct="0"/>
            <a:r>
              <a:rPr lang="en-GB" sz="13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75 mg/m2 x 7 </a:t>
            </a:r>
            <a:r>
              <a:rPr lang="en-GB" sz="130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jours</a:t>
            </a:r>
            <a:endParaRPr lang="en-GB" sz="13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4" name="_s1034"/>
          <p:cNvSpPr>
            <a:spLocks noChangeArrowheads="1"/>
          </p:cNvSpPr>
          <p:nvPr/>
        </p:nvSpPr>
        <p:spPr bwMode="auto">
          <a:xfrm>
            <a:off x="4429300" y="5009728"/>
            <a:ext cx="2270373" cy="26789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GB" sz="1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REVLIMID</a:t>
            </a:r>
          </a:p>
        </p:txBody>
      </p:sp>
      <p:sp>
        <p:nvSpPr>
          <p:cNvPr id="39945" name="_s1034"/>
          <p:cNvSpPr>
            <a:spLocks noChangeArrowheads="1"/>
          </p:cNvSpPr>
          <p:nvPr/>
        </p:nvSpPr>
        <p:spPr bwMode="auto">
          <a:xfrm>
            <a:off x="4429300" y="5350942"/>
            <a:ext cx="2270373" cy="84050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n-GB" sz="1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5 AZACYTIDINE </a:t>
            </a:r>
          </a:p>
          <a:p>
            <a:pPr eaLnBrk="0" hangingPunct="0"/>
            <a:r>
              <a:rPr lang="en-GB" sz="1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75 mg/m2 x 7 jours</a:t>
            </a:r>
          </a:p>
        </p:txBody>
      </p:sp>
      <p:sp>
        <p:nvSpPr>
          <p:cNvPr id="39946" name="_s1034"/>
          <p:cNvSpPr>
            <a:spLocks noChangeArrowheads="1"/>
          </p:cNvSpPr>
          <p:nvPr/>
        </p:nvSpPr>
        <p:spPr bwMode="auto">
          <a:xfrm>
            <a:off x="4429300" y="6261770"/>
            <a:ext cx="2270373" cy="26789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en-GB" sz="1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SAHA</a:t>
            </a:r>
          </a:p>
        </p:txBody>
      </p:sp>
      <p:sp>
        <p:nvSpPr>
          <p:cNvPr id="39947" name="Oval 15"/>
          <p:cNvSpPr>
            <a:spLocks/>
          </p:cNvSpPr>
          <p:nvPr/>
        </p:nvSpPr>
        <p:spPr bwMode="auto">
          <a:xfrm>
            <a:off x="2339752" y="3475707"/>
            <a:ext cx="642938" cy="69651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none" lIns="64291" tIns="32146" rIns="64291" bIns="32146" anchor="ctr"/>
          <a:lstStyle/>
          <a:p>
            <a:pPr algn="ctr"/>
            <a:r>
              <a:rPr lang="fr-FR" sz="3200" dirty="0">
                <a:solidFill>
                  <a:srgbClr val="FFFFFF"/>
                </a:solidFill>
              </a:rPr>
              <a:t>R</a:t>
            </a:r>
          </a:p>
        </p:txBody>
      </p:sp>
      <p:cxnSp>
        <p:nvCxnSpPr>
          <p:cNvPr id="39948" name="AutoShape 16"/>
          <p:cNvCxnSpPr>
            <a:cxnSpLocks noChangeShapeType="1"/>
            <a:stCxn id="39947" idx="6"/>
            <a:endCxn id="39939" idx="1"/>
          </p:cNvCxnSpPr>
          <p:nvPr/>
        </p:nvCxnSpPr>
        <p:spPr bwMode="auto">
          <a:xfrm flipV="1">
            <a:off x="2982690" y="2049054"/>
            <a:ext cx="1446610" cy="177491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AutoShape 17"/>
          <p:cNvCxnSpPr>
            <a:cxnSpLocks noChangeShapeType="1"/>
            <a:stCxn id="39947" idx="6"/>
            <a:endCxn id="39941" idx="1"/>
          </p:cNvCxnSpPr>
          <p:nvPr/>
        </p:nvCxnSpPr>
        <p:spPr bwMode="auto">
          <a:xfrm flipV="1">
            <a:off x="2982690" y="3223010"/>
            <a:ext cx="1446610" cy="60095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AutoShape 18"/>
          <p:cNvCxnSpPr>
            <a:cxnSpLocks noChangeShapeType="1"/>
            <a:stCxn id="39947" idx="6"/>
            <a:endCxn id="39943" idx="1"/>
          </p:cNvCxnSpPr>
          <p:nvPr/>
        </p:nvCxnSpPr>
        <p:spPr bwMode="auto">
          <a:xfrm>
            <a:off x="2982690" y="3823965"/>
            <a:ext cx="1446610" cy="71193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AutoShape 19"/>
          <p:cNvCxnSpPr>
            <a:cxnSpLocks noChangeShapeType="1"/>
            <a:stCxn id="39947" idx="6"/>
            <a:endCxn id="39945" idx="1"/>
          </p:cNvCxnSpPr>
          <p:nvPr/>
        </p:nvCxnSpPr>
        <p:spPr bwMode="auto">
          <a:xfrm>
            <a:off x="2982690" y="3823966"/>
            <a:ext cx="1446609" cy="19477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AutoShape 20"/>
          <p:cNvSpPr>
            <a:spLocks/>
          </p:cNvSpPr>
          <p:nvPr/>
        </p:nvSpPr>
        <p:spPr bwMode="auto">
          <a:xfrm>
            <a:off x="6946306" y="1607344"/>
            <a:ext cx="375047" cy="5089922"/>
          </a:xfrm>
          <a:prstGeom prst="rightBrace">
            <a:avLst>
              <a:gd name="adj1" fmla="val 1130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291" tIns="32146" rIns="64291" bIns="32146" anchor="ctr"/>
          <a:lstStyle/>
          <a:p>
            <a:endParaRPr lang="fr-FR"/>
          </a:p>
        </p:txBody>
      </p:sp>
      <p:sp>
        <p:nvSpPr>
          <p:cNvPr id="39953" name="Text Box 21"/>
          <p:cNvSpPr txBox="1">
            <a:spLocks/>
          </p:cNvSpPr>
          <p:nvPr/>
        </p:nvSpPr>
        <p:spPr bwMode="auto">
          <a:xfrm>
            <a:off x="7362943" y="3861048"/>
            <a:ext cx="1601545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fr-FR" sz="2400" dirty="0">
                <a:solidFill>
                  <a:schemeClr val="tx1"/>
                </a:solidFill>
                <a:latin typeface="Arial" charset="0"/>
              </a:rPr>
              <a:t>4-6 cycles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0644" y="3469313"/>
            <a:ext cx="214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All High RISK MDS</a:t>
            </a:r>
          </a:p>
          <a:p>
            <a:r>
              <a:rPr lang="fr-FR" dirty="0" smtClean="0"/>
              <a:t>IPSS INT_2 or HIGH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2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Lenalidomide in MDS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2514600"/>
            <a:ext cx="7610476" cy="3670767"/>
          </a:xfrm>
        </p:spPr>
        <p:txBody>
          <a:bodyPr/>
          <a:lstStyle/>
          <a:p>
            <a:r>
              <a:rPr lang="fr-FR" dirty="0" smtClean="0"/>
              <a:t>Has </a:t>
            </a:r>
            <a:r>
              <a:rPr lang="fr-FR" dirty="0" err="1" smtClean="0"/>
              <a:t>become</a:t>
            </a:r>
            <a:r>
              <a:rPr lang="fr-FR" dirty="0" smtClean="0"/>
              <a:t> the « gold standard » in </a:t>
            </a:r>
            <a:r>
              <a:rPr lang="fr-FR" dirty="0" err="1" smtClean="0"/>
              <a:t>low</a:t>
            </a:r>
            <a:r>
              <a:rPr lang="fr-FR" dirty="0" smtClean="0"/>
              <a:t> and </a:t>
            </a:r>
            <a:r>
              <a:rPr lang="fr-FR" dirty="0" err="1" smtClean="0"/>
              <a:t>int</a:t>
            </a:r>
            <a:r>
              <a:rPr lang="fr-FR" dirty="0" smtClean="0"/>
              <a:t> 1 MDS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5q</a:t>
            </a:r>
          </a:p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appears</a:t>
            </a:r>
            <a:r>
              <a:rPr lang="fr-FR" dirty="0" smtClean="0"/>
              <a:t> to </a:t>
            </a:r>
            <a:r>
              <a:rPr lang="fr-FR" dirty="0" err="1" smtClean="0"/>
              <a:t>play</a:t>
            </a:r>
            <a:r>
              <a:rPr lang="fr-FR" dirty="0" smtClean="0"/>
              <a:t> a </a:t>
            </a:r>
            <a:r>
              <a:rPr lang="fr-FR" dirty="0" err="1" smtClean="0"/>
              <a:t>role</a:t>
            </a:r>
            <a:r>
              <a:rPr lang="fr-FR" dirty="0" smtClean="0"/>
              <a:t> in:</a:t>
            </a:r>
          </a:p>
          <a:p>
            <a:pPr lvl="1"/>
            <a:r>
              <a:rPr lang="fr-FR" dirty="0" smtClean="0"/>
              <a:t>Int 2 and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MDS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5q</a:t>
            </a:r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43000"/>
            <a:ext cx="8913813" cy="914400"/>
          </a:xfrm>
        </p:spPr>
        <p:txBody>
          <a:bodyPr>
            <a:noAutofit/>
          </a:bodyPr>
          <a:lstStyle/>
          <a:p>
            <a:r>
              <a:rPr lang="fr-FR" sz="3100" dirty="0" err="1" smtClean="0"/>
              <a:t>Frequency</a:t>
            </a:r>
            <a:r>
              <a:rPr lang="fr-FR" sz="3100" dirty="0" smtClean="0"/>
              <a:t> of </a:t>
            </a:r>
            <a:r>
              <a:rPr lang="fr-FR" sz="3100" dirty="0" err="1" smtClean="0"/>
              <a:t>cytogenetic</a:t>
            </a:r>
            <a:r>
              <a:rPr lang="fr-FR" sz="3100" dirty="0" smtClean="0"/>
              <a:t> </a:t>
            </a:r>
            <a:r>
              <a:rPr lang="fr-FR" sz="3100" dirty="0" err="1" smtClean="0"/>
              <a:t>abnormalities</a:t>
            </a:r>
            <a:r>
              <a:rPr lang="fr-FR" sz="3100" dirty="0" smtClean="0"/>
              <a:t> in MDS</a:t>
            </a:r>
            <a:endParaRPr lang="fr-FR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2667000"/>
            <a:ext cx="5913437" cy="3816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62024" y="6421794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err="1" smtClean="0">
                <a:solidFill>
                  <a:schemeClr val="tx1"/>
                </a:solidFill>
              </a:rPr>
              <a:t>Haase</a:t>
            </a:r>
            <a:r>
              <a:rPr lang="en-GB" sz="1000" dirty="0" smtClean="0">
                <a:solidFill>
                  <a:schemeClr val="tx1"/>
                </a:solidFill>
              </a:rPr>
              <a:t>, D. et al. Blood 2007</a:t>
            </a:r>
            <a:endParaRPr lang="fr-FR" sz="1000" dirty="0"/>
          </a:p>
        </p:txBody>
      </p:sp>
      <p:grpSp>
        <p:nvGrpSpPr>
          <p:cNvPr id="25" name="Grouper 24"/>
          <p:cNvGrpSpPr/>
          <p:nvPr/>
        </p:nvGrpSpPr>
        <p:grpSpPr>
          <a:xfrm>
            <a:off x="2286001" y="2438400"/>
            <a:ext cx="5791199" cy="3566046"/>
            <a:chOff x="5638801" y="183106"/>
            <a:chExt cx="5791199" cy="3566046"/>
          </a:xfrm>
        </p:grpSpPr>
        <p:sp>
          <p:nvSpPr>
            <p:cNvPr id="8" name="Rectangle 7"/>
            <p:cNvSpPr/>
            <p:nvPr/>
          </p:nvSpPr>
          <p:spPr>
            <a:xfrm>
              <a:off x="6858000" y="183106"/>
              <a:ext cx="4572000" cy="879902"/>
            </a:xfrm>
            <a:prstGeom prst="rect">
              <a:avLst/>
            </a:prstGeom>
            <a:noFill/>
            <a:ln w="4762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" name="Grouper 14"/>
            <p:cNvGrpSpPr/>
            <p:nvPr/>
          </p:nvGrpSpPr>
          <p:grpSpPr>
            <a:xfrm>
              <a:off x="5638801" y="183106"/>
              <a:ext cx="5791199" cy="3566046"/>
              <a:chOff x="2286001" y="2453754"/>
              <a:chExt cx="5791199" cy="356604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286001" y="2667000"/>
                <a:ext cx="228599" cy="3352800"/>
              </a:xfrm>
              <a:prstGeom prst="rect">
                <a:avLst/>
              </a:prstGeom>
              <a:noFill/>
              <a:ln w="476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Forme 9"/>
              <p:cNvCxnSpPr>
                <a:endCxn id="17" idx="3"/>
              </p:cNvCxnSpPr>
              <p:nvPr/>
            </p:nvCxnSpPr>
            <p:spPr>
              <a:xfrm rot="10800000" flipV="1">
                <a:off x="2514600" y="2893704"/>
                <a:ext cx="990600" cy="1449695"/>
              </a:xfrm>
              <a:prstGeom prst="bentConnector3">
                <a:avLst>
                  <a:gd name="adj1" fmla="val 50000"/>
                </a:avLst>
              </a:prstGeom>
              <a:noFill/>
              <a:ln w="476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505200" y="2453754"/>
                <a:ext cx="4572000" cy="830997"/>
              </a:xfrm>
              <a:prstGeom prst="rect">
                <a:avLst/>
              </a:prstGeom>
              <a:ln>
                <a:solidFill>
                  <a:srgbClr val="7F7F7F"/>
                </a:solidFill>
              </a:ln>
            </p:spPr>
            <p:txBody>
              <a:bodyPr>
                <a:spAutoFit/>
              </a:bodyPr>
              <a:lstStyle/>
              <a:p>
                <a:r>
                  <a:rPr lang="fr-FR" sz="1200" dirty="0" err="1"/>
                  <a:t>Karyotype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abnormalities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involving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deletions</a:t>
                </a:r>
                <a:r>
                  <a:rPr lang="fr-FR" sz="1200" dirty="0"/>
                  <a:t> of 5q</a:t>
                </a:r>
                <a:r>
                  <a:rPr lang="fr-FR" sz="1200" dirty="0" smtClean="0"/>
                  <a:t> are </a:t>
                </a:r>
                <a:r>
                  <a:rPr lang="fr-FR" sz="1200" dirty="0"/>
                  <a:t>the </a:t>
                </a:r>
                <a:r>
                  <a:rPr lang="fr-FR" sz="1200" dirty="0" err="1"/>
                  <a:t>most</a:t>
                </a:r>
                <a:r>
                  <a:rPr lang="fr-FR" sz="1200" baseline="30000" dirty="0"/>
                  <a:t> </a:t>
                </a:r>
                <a:r>
                  <a:rPr lang="fr-FR" sz="1200" dirty="0" err="1"/>
                  <a:t>frequent</a:t>
                </a:r>
                <a:r>
                  <a:rPr lang="fr-FR" sz="1200" dirty="0"/>
                  <a:t>, </a:t>
                </a:r>
                <a:r>
                  <a:rPr lang="fr-FR" sz="1200" dirty="0" err="1"/>
                  <a:t>occurring</a:t>
                </a:r>
                <a:r>
                  <a:rPr lang="fr-FR" sz="1200" dirty="0"/>
                  <a:t> in 30% of the</a:t>
                </a:r>
                <a:r>
                  <a:rPr lang="fr-FR" sz="1200" dirty="0" smtClean="0"/>
                  <a:t> patients </a:t>
                </a:r>
                <a:r>
                  <a:rPr lang="fr-FR" sz="1200" dirty="0" err="1"/>
                  <a:t>with</a:t>
                </a:r>
                <a:r>
                  <a:rPr lang="fr-FR" sz="1200" dirty="0"/>
                  <a:t> clonal</a:t>
                </a:r>
                <a:r>
                  <a:rPr lang="fr-FR" sz="1200" baseline="30000" dirty="0"/>
                  <a:t> </a:t>
                </a:r>
                <a:r>
                  <a:rPr lang="fr-FR" sz="1200" dirty="0" err="1"/>
                  <a:t>cytogenetic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abnormalities</a:t>
                </a:r>
                <a:r>
                  <a:rPr lang="fr-FR" sz="1200" dirty="0"/>
                  <a:t> (15% of the</a:t>
                </a:r>
                <a:r>
                  <a:rPr lang="fr-FR" sz="1200" dirty="0" smtClean="0"/>
                  <a:t> patients </a:t>
                </a:r>
                <a:r>
                  <a:rPr lang="fr-FR" sz="1200" dirty="0" err="1"/>
                  <a:t>with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successful</a:t>
                </a:r>
                <a:r>
                  <a:rPr lang="fr-FR" sz="1200" baseline="30000" dirty="0"/>
                  <a:t> </a:t>
                </a:r>
                <a:r>
                  <a:rPr lang="fr-FR" sz="1200" dirty="0" err="1"/>
                  <a:t>cytogenetic</a:t>
                </a:r>
                <a:r>
                  <a:rPr lang="fr-FR" sz="1200" dirty="0"/>
                  <a:t> </a:t>
                </a:r>
                <a:r>
                  <a:rPr lang="fr-FR" sz="1200" dirty="0" smtClean="0"/>
                  <a:t>analyses).</a:t>
                </a:r>
                <a:endParaRPr lang="fr-FR" sz="1200" dirty="0"/>
              </a:p>
            </p:txBody>
          </p:sp>
        </p:grpSp>
      </p:grpSp>
      <p:grpSp>
        <p:nvGrpSpPr>
          <p:cNvPr id="24" name="Grouper 23"/>
          <p:cNvGrpSpPr/>
          <p:nvPr/>
        </p:nvGrpSpPr>
        <p:grpSpPr>
          <a:xfrm>
            <a:off x="2286001" y="2667000"/>
            <a:ext cx="5791199" cy="1828800"/>
            <a:chOff x="2286001" y="2667000"/>
            <a:chExt cx="5791199" cy="1828800"/>
          </a:xfrm>
        </p:grpSpPr>
        <p:sp>
          <p:nvSpPr>
            <p:cNvPr id="6" name="Rectangle 5"/>
            <p:cNvSpPr/>
            <p:nvPr/>
          </p:nvSpPr>
          <p:spPr>
            <a:xfrm>
              <a:off x="3505200" y="3957935"/>
              <a:ext cx="4572000" cy="461665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  <p:txBody>
            <a:bodyPr>
              <a:spAutoFit/>
            </a:bodyPr>
            <a:lstStyle/>
            <a:p>
              <a:r>
                <a:rPr lang="fr-FR" sz="1200" dirty="0" smtClean="0"/>
                <a:t>Is </a:t>
              </a:r>
              <a:r>
                <a:rPr lang="fr-FR" sz="1200" dirty="0" err="1" smtClean="0"/>
                <a:t>associated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with</a:t>
              </a:r>
              <a:r>
                <a:rPr lang="fr-FR" sz="1200" dirty="0" smtClean="0"/>
                <a:t> 1 or more </a:t>
              </a:r>
              <a:r>
                <a:rPr lang="fr-FR" sz="1200" dirty="0" err="1" smtClean="0"/>
                <a:t>cytogenetic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abnormalities</a:t>
              </a:r>
              <a:r>
                <a:rPr lang="fr-FR" sz="1200" dirty="0" smtClean="0"/>
                <a:t> in more </a:t>
              </a:r>
              <a:r>
                <a:rPr lang="fr-FR" sz="1200" dirty="0" err="1" smtClean="0"/>
                <a:t>thant</a:t>
              </a:r>
              <a:r>
                <a:rPr lang="fr-FR" sz="1200" dirty="0" smtClean="0"/>
                <a:t> 50% of the cases.</a:t>
              </a:r>
              <a:endParaRPr lang="fr-FR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1" y="2667000"/>
              <a:ext cx="228598" cy="1447800"/>
            </a:xfrm>
            <a:prstGeom prst="rect">
              <a:avLst/>
            </a:prstGeom>
            <a:noFill/>
            <a:ln w="4762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Forme 9"/>
            <p:cNvCxnSpPr/>
            <p:nvPr/>
          </p:nvCxnSpPr>
          <p:spPr>
            <a:xfrm rot="10800000">
              <a:off x="2514601" y="3333660"/>
              <a:ext cx="990599" cy="781143"/>
            </a:xfrm>
            <a:prstGeom prst="bentConnector3">
              <a:avLst>
                <a:gd name="adj1" fmla="val 50000"/>
              </a:avLst>
            </a:prstGeom>
            <a:noFill/>
            <a:ln w="4762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505199" y="3936053"/>
              <a:ext cx="4572000" cy="559747"/>
            </a:xfrm>
            <a:prstGeom prst="rect">
              <a:avLst/>
            </a:prstGeom>
            <a:noFill/>
            <a:ln w="47625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700" dirty="0" err="1" smtClean="0"/>
              <a:t>Survival</a:t>
            </a:r>
            <a:r>
              <a:rPr lang="fr-FR" sz="2700" dirty="0" smtClean="0"/>
              <a:t> of del5q </a:t>
            </a:r>
            <a:r>
              <a:rPr lang="fr-FR" sz="2700" dirty="0" err="1" smtClean="0"/>
              <a:t>with</a:t>
            </a:r>
            <a:r>
              <a:rPr lang="fr-FR" sz="2700" dirty="0" smtClean="0"/>
              <a:t> and </a:t>
            </a:r>
            <a:r>
              <a:rPr lang="fr-FR" sz="2700" dirty="0" err="1" smtClean="0"/>
              <a:t>without</a:t>
            </a:r>
            <a:r>
              <a:rPr lang="fr-FR" sz="2700" dirty="0" smtClean="0"/>
              <a:t> </a:t>
            </a:r>
            <a:r>
              <a:rPr lang="fr-FR" sz="2700" dirty="0" err="1" smtClean="0"/>
              <a:t>additional</a:t>
            </a:r>
            <a:r>
              <a:rPr lang="fr-FR" sz="2700" dirty="0" smtClean="0"/>
              <a:t> </a:t>
            </a:r>
            <a:r>
              <a:rPr lang="fr-FR" sz="2700" dirty="0" err="1" smtClean="0"/>
              <a:t>abnormalities</a:t>
            </a:r>
            <a:endParaRPr lang="fr-FR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49863" b="67199"/>
          <a:stretch>
            <a:fillRect/>
          </a:stretch>
        </p:blipFill>
        <p:spPr bwMode="auto">
          <a:xfrm>
            <a:off x="1649643" y="2286000"/>
            <a:ext cx="6122757" cy="37322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62024" y="6421794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err="1" smtClean="0">
                <a:solidFill>
                  <a:schemeClr val="tx1"/>
                </a:solidFill>
              </a:rPr>
              <a:t>Haase</a:t>
            </a:r>
            <a:r>
              <a:rPr lang="en-GB" sz="1000" dirty="0" smtClean="0">
                <a:solidFill>
                  <a:schemeClr val="tx1"/>
                </a:solidFill>
              </a:rPr>
              <a:t>, D. et al. Blood 2007</a:t>
            </a:r>
            <a:endParaRPr lang="fr-FR" sz="1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Phase II </a:t>
            </a:r>
            <a:r>
              <a:rPr lang="fr-FR" dirty="0" err="1" smtClean="0"/>
              <a:t>study</a:t>
            </a:r>
            <a:r>
              <a:rPr lang="fr-FR" dirty="0" smtClean="0"/>
              <a:t> of Lenalidomide in 45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pts </a:t>
            </a:r>
            <a:r>
              <a:rPr lang="fr-FR" dirty="0" err="1" smtClean="0"/>
              <a:t>with</a:t>
            </a:r>
            <a:r>
              <a:rPr lang="fr-FR" dirty="0" smtClean="0"/>
              <a:t> del5q</a:t>
            </a:r>
            <a:endParaRPr lang="fr-FR" dirty="0"/>
          </a:p>
        </p:txBody>
      </p:sp>
      <p:pic>
        <p:nvPicPr>
          <p:cNvPr id="4" name="Image 3" descr="Cliché 2009-05-20 17-58-4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4991100" cy="4298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1288" y="6477000"/>
            <a:ext cx="1570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Adès et al. Blood 2009</a:t>
            </a:r>
            <a:endParaRPr lang="fr-FR" sz="1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Outcome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Thirteen</a:t>
            </a:r>
            <a:r>
              <a:rPr lang="fr-FR" dirty="0" smtClean="0"/>
              <a:t> of the 47 patients (27%) </a:t>
            </a:r>
            <a:r>
              <a:rPr lang="fr-FR" dirty="0" err="1" smtClean="0"/>
              <a:t>achieved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baseline="30000" dirty="0" smtClean="0"/>
              <a:t> </a:t>
            </a:r>
            <a:r>
              <a:rPr lang="fr-FR" dirty="0" smtClean="0"/>
              <a:t>to IWG 2006 </a:t>
            </a:r>
            <a:r>
              <a:rPr lang="fr-FR" dirty="0" err="1" smtClean="0"/>
              <a:t>criteria</a:t>
            </a:r>
            <a:r>
              <a:rPr lang="fr-FR" dirty="0" smtClean="0"/>
              <a:t>, </a:t>
            </a:r>
            <a:r>
              <a:rPr lang="fr-FR" dirty="0" err="1" smtClean="0"/>
              <a:t>including</a:t>
            </a:r>
            <a:r>
              <a:rPr lang="fr-FR" dirty="0" smtClean="0"/>
              <a:t> 7 (15%) CR, 2 </a:t>
            </a:r>
            <a:r>
              <a:rPr lang="fr-FR" dirty="0" err="1" smtClean="0"/>
              <a:t>marrow</a:t>
            </a:r>
            <a:r>
              <a:rPr lang="fr-FR" dirty="0" smtClean="0"/>
              <a:t> CR, and</a:t>
            </a:r>
            <a:r>
              <a:rPr lang="fr-FR" baseline="30000" dirty="0" smtClean="0"/>
              <a:t> </a:t>
            </a:r>
            <a:r>
              <a:rPr lang="fr-FR" dirty="0" smtClean="0"/>
              <a:t>4 </a:t>
            </a:r>
            <a:r>
              <a:rPr lang="fr-FR" dirty="0" err="1" smtClean="0"/>
              <a:t>erythroid</a:t>
            </a:r>
            <a:r>
              <a:rPr lang="fr-FR" dirty="0" smtClean="0"/>
              <a:t> </a:t>
            </a:r>
            <a:r>
              <a:rPr lang="fr-FR" dirty="0" err="1" smtClean="0"/>
              <a:t>hematologic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r>
              <a:rPr lang="fr-FR" dirty="0" smtClean="0"/>
              <a:t>.</a:t>
            </a:r>
          </a:p>
          <a:p>
            <a:r>
              <a:rPr lang="fr-FR" dirty="0" smtClean="0"/>
              <a:t>RBC transfusion </a:t>
            </a:r>
            <a:r>
              <a:rPr lang="fr-FR" dirty="0" err="1" smtClean="0"/>
              <a:t>independence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achieved</a:t>
            </a:r>
            <a:r>
              <a:rPr lang="fr-FR" dirty="0" smtClean="0"/>
              <a:t> in 12 patients</a:t>
            </a:r>
            <a:r>
              <a:rPr lang="fr-FR" baseline="30000" dirty="0" smtClean="0"/>
              <a:t> </a:t>
            </a:r>
            <a:r>
              <a:rPr lang="fr-FR" dirty="0" smtClean="0"/>
              <a:t>(25%), </a:t>
            </a:r>
            <a:r>
              <a:rPr lang="fr-FR" dirty="0" err="1" smtClean="0"/>
              <a:t>including</a:t>
            </a:r>
            <a:r>
              <a:rPr lang="fr-FR" dirty="0" smtClean="0"/>
              <a:t> the 7 CR, one of the </a:t>
            </a:r>
            <a:r>
              <a:rPr lang="fr-FR" dirty="0" err="1" smtClean="0"/>
              <a:t>marrow</a:t>
            </a:r>
            <a:r>
              <a:rPr lang="fr-FR" dirty="0" smtClean="0"/>
              <a:t> CR, and the 4 HI-E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21288" y="6477000"/>
            <a:ext cx="1570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Adès et al. Blood 2009</a:t>
            </a:r>
            <a:endParaRPr lang="fr-FR" sz="1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Prognostic</a:t>
            </a:r>
            <a:r>
              <a:rPr lang="fr-FR" dirty="0" smtClean="0"/>
              <a:t> factor for CR</a:t>
            </a:r>
            <a:endParaRPr lang="fr-FR" dirty="0"/>
          </a:p>
        </p:txBody>
      </p:sp>
      <p:pic>
        <p:nvPicPr>
          <p:cNvPr id="4" name="Image 3" descr="Cliché 2009-05-20 18-03-0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6964363" cy="3397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1288" y="6477000"/>
            <a:ext cx="1570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Adès et al. Blood 2009</a:t>
            </a:r>
            <a:endParaRPr lang="fr-FR" sz="1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Survival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21288" y="6477000"/>
            <a:ext cx="1570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rgbClr val="000000"/>
                </a:solidFill>
              </a:rPr>
              <a:t>Adès et al. Blood 2009</a:t>
            </a:r>
            <a:endParaRPr lang="fr-FR" sz="1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  <p:pic>
        <p:nvPicPr>
          <p:cNvPr id="6" name="Image 5" descr="Cliché 2009-05-20 18-04-37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7" y="2438400"/>
            <a:ext cx="5408613" cy="3699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improve</a:t>
            </a:r>
            <a:r>
              <a:rPr lang="fr-FR" dirty="0" smtClean="0"/>
              <a:t>  </a:t>
            </a:r>
            <a:r>
              <a:rPr lang="fr-FR" dirty="0" err="1" smtClean="0"/>
              <a:t>outcome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Role</a:t>
            </a:r>
            <a:r>
              <a:rPr lang="fr-FR" dirty="0" smtClean="0"/>
              <a:t> of High dose </a:t>
            </a:r>
            <a:r>
              <a:rPr lang="fr-FR" dirty="0" err="1" smtClean="0"/>
              <a:t>Chemotherapy</a:t>
            </a:r>
            <a:r>
              <a:rPr lang="fr-FR" dirty="0" smtClean="0"/>
              <a:t> ?</a:t>
            </a:r>
          </a:p>
          <a:p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Hypomethylating</a:t>
            </a:r>
            <a:r>
              <a:rPr lang="fr-FR" dirty="0" smtClean="0"/>
              <a:t> agents ?</a:t>
            </a:r>
          </a:p>
          <a:p>
            <a:endParaRPr lang="fr-FR" dirty="0" smtClean="0"/>
          </a:p>
          <a:p>
            <a:r>
              <a:rPr lang="fr-FR" dirty="0" err="1" smtClean="0"/>
              <a:t>Combination</a:t>
            </a:r>
            <a:r>
              <a:rPr lang="fr-FR" dirty="0" smtClean="0"/>
              <a:t> </a:t>
            </a:r>
            <a:r>
              <a:rPr lang="fr-FR" dirty="0" err="1" smtClean="0"/>
              <a:t>therapy</a:t>
            </a:r>
            <a:r>
              <a:rPr lang="fr-FR" dirty="0" smtClean="0"/>
              <a:t>?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1676400" cy="59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,1|24,6|0,8"/>
</p:tagLst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863</TotalTime>
  <Words>1340</Words>
  <Application>Microsoft Macintosh PowerPoint</Application>
  <PresentationFormat>Présentation à l'écran (4:3)</PresentationFormat>
  <Paragraphs>282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Perspective</vt:lpstr>
      <vt:lpstr>Présentation PowerPoint</vt:lpstr>
      <vt:lpstr>Lenalidomide in MDS</vt:lpstr>
      <vt:lpstr>Frequency of cytogenetic abnormalities in MDS</vt:lpstr>
      <vt:lpstr>Survival of del5q with and without additional abnormalities</vt:lpstr>
      <vt:lpstr>Phase II study of Lenalidomide in 45 high risk pts with del5q</vt:lpstr>
      <vt:lpstr>Outcome</vt:lpstr>
      <vt:lpstr>Prognostic factor for CR</vt:lpstr>
      <vt:lpstr>Overall Survival</vt:lpstr>
      <vt:lpstr>How to improve  outcome?</vt:lpstr>
      <vt:lpstr>Len Combined to Intensive CT In AML and Higher Risk MDS with Del 5q  Treatment Schedule</vt:lpstr>
      <vt:lpstr>Patients</vt:lpstr>
      <vt:lpstr>Response</vt:lpstr>
      <vt:lpstr>AZA in patients with del5q – AZA001</vt:lpstr>
      <vt:lpstr>AZA in patients with del5q</vt:lpstr>
      <vt:lpstr>AZA in combination with Lenalidomide</vt:lpstr>
      <vt:lpstr>Ongoing trials</vt:lpstr>
      <vt:lpstr>Ongoing trial…</vt:lpstr>
      <vt:lpstr>Finally…</vt:lpstr>
      <vt:lpstr>Design of the study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perspectives in higher risk MDS and AML with del 5q</dc:title>
  <dc:creator>lionel Adès</dc:creator>
  <cp:lastModifiedBy>Utilisateur de la version d'évaluation de Office 2004</cp:lastModifiedBy>
  <cp:revision>27</cp:revision>
  <dcterms:created xsi:type="dcterms:W3CDTF">2010-04-20T09:20:55Z</dcterms:created>
  <dcterms:modified xsi:type="dcterms:W3CDTF">2011-02-01T08:38:43Z</dcterms:modified>
</cp:coreProperties>
</file>